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1" r:id="rId4"/>
    <p:sldId id="272" r:id="rId5"/>
    <p:sldId id="27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3" r:id="rId18"/>
    <p:sldId id="269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61" autoAdjust="0"/>
    <p:restoredTop sz="94660"/>
  </p:normalViewPr>
  <p:slideViewPr>
    <p:cSldViewPr snapToGrid="0">
      <p:cViewPr varScale="1">
        <p:scale>
          <a:sx n="89" d="100"/>
          <a:sy n="89" d="100"/>
        </p:scale>
        <p:origin x="28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656DB-29F5-4711-9E16-B0FD806724F6}" type="datetimeFigureOut">
              <a:rPr lang="ru-RU" smtClean="0"/>
              <a:t>06.06.2025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9A288-807C-4A20-9BD0-65B85842AC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96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9A288-807C-4A20-9BD0-65B85842ACE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69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D07C-48B6-42EB-A70E-48F60F3DDFD0}" type="datetime1">
              <a:rPr lang="ru-RU" smtClean="0"/>
              <a:t>06.06.2025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094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DB624-0485-4737-87C1-E9397FEDF058}" type="datetime1">
              <a:rPr lang="ru-RU" smtClean="0"/>
              <a:t>06.06.2025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939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6045-8986-46F3-977E-ED253B572BF5}" type="datetime1">
              <a:rPr lang="ru-RU" smtClean="0"/>
              <a:t>06.06.2025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529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8A32-F068-4782-B17F-FE8C7AAC9F27}" type="datetime1">
              <a:rPr lang="ru-RU" smtClean="0"/>
              <a:t>06.06.2025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475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7B862-0C7E-485B-8BA5-1C3AD415762E}" type="datetime1">
              <a:rPr lang="ru-RU" smtClean="0"/>
              <a:t>06.06.2025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524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9CEAF-82CD-452F-A6FD-9E72E666C984}" type="datetime1">
              <a:rPr lang="ru-RU" smtClean="0"/>
              <a:t>06.06.2025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81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1FF8-EFDA-4E42-B929-9386590961C9}" type="datetime1">
              <a:rPr lang="ru-RU" smtClean="0"/>
              <a:t>06.06.2025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823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68090-7A9F-47ED-A193-F6B11E504072}" type="datetime1">
              <a:rPr lang="ru-RU" smtClean="0"/>
              <a:t>06.06.2025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241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11AA-7E76-4977-8AED-A61E4CB89A66}" type="datetime1">
              <a:rPr lang="ru-RU" smtClean="0"/>
              <a:t>06.06.2025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321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E5DE7-A91D-4F1F-9E05-69EB5E5FDBCB}" type="datetime1">
              <a:rPr lang="ru-RU" smtClean="0"/>
              <a:t>06.06.2025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624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EB65-04DD-4954-B049-B00ABB19B613}" type="datetime1">
              <a:rPr lang="ru-RU" smtClean="0"/>
              <a:t>06.06.2025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99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6AA61-62FE-49E3-AB0E-F7F0B3BD1157}" type="datetime1">
              <a:rPr lang="ru-RU" smtClean="0"/>
              <a:t>06.06.2025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EB690-42B3-44AD-8EEE-2DBCA1D8E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8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venauto.com/ua/service-ua.html" TargetMode="External"/><Relationship Id="rId3" Type="http://schemas.openxmlformats.org/officeDocument/2006/relationships/image" Target="../media/image4.jpeg"/><Relationship Id="rId7" Type="http://schemas.openxmlformats.org/officeDocument/2006/relationships/hyperlink" Target="https://www.sto.kharkov.ua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style.kh.ua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4880" y="81280"/>
            <a:ext cx="750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>
                <a:solidFill>
                  <a:schemeClr val="accent1">
                    <a:lumMod val="75000"/>
                  </a:schemeClr>
                </a:solidFill>
              </a:rPr>
              <a:t>Харківський національний університет радіоелектроніки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20240" y="1046480"/>
            <a:ext cx="6522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rgbClr val="FF0000"/>
                </a:solidFill>
              </a:rPr>
              <a:t>AutoserviceBooking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uk-UA" sz="3600" dirty="0" smtClean="0">
                <a:solidFill>
                  <a:srgbClr val="FF0000"/>
                </a:solidFill>
              </a:rPr>
              <a:t>Програмна система для запису на станції технічного обслуговування автомобілів. Бек-</a:t>
            </a:r>
            <a:r>
              <a:rPr lang="uk-UA" sz="3600" dirty="0" err="1" smtClean="0">
                <a:solidFill>
                  <a:srgbClr val="FF0000"/>
                </a:solidFill>
              </a:rPr>
              <a:t>енд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z="1600" smtClean="0">
                <a:solidFill>
                  <a:srgbClr val="FF0000"/>
                </a:solidFill>
              </a:rPr>
              <a:t>1</a:t>
            </a:fld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8320" y="4257040"/>
            <a:ext cx="6228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chemeClr val="accent5">
                    <a:lumMod val="75000"/>
                  </a:schemeClr>
                </a:solidFill>
              </a:rPr>
              <a:t>Виконав студент групи ПЗПІ-21-8</a:t>
            </a:r>
          </a:p>
          <a:p>
            <a:r>
              <a:rPr lang="uk-UA" dirty="0" err="1" smtClean="0">
                <a:solidFill>
                  <a:schemeClr val="accent5">
                    <a:lumMod val="75000"/>
                  </a:schemeClr>
                </a:solidFill>
              </a:rPr>
              <a:t>Сосницький</a:t>
            </a:r>
            <a:r>
              <a:rPr lang="uk-UA" dirty="0" smtClean="0">
                <a:solidFill>
                  <a:schemeClr val="accent5">
                    <a:lumMod val="75000"/>
                  </a:schemeClr>
                </a:solidFill>
              </a:rPr>
              <a:t> А.О.</a:t>
            </a:r>
          </a:p>
          <a:p>
            <a:r>
              <a:rPr lang="uk-UA" dirty="0" smtClean="0">
                <a:solidFill>
                  <a:schemeClr val="accent5">
                    <a:lumMod val="75000"/>
                  </a:schemeClr>
                </a:solidFill>
              </a:rPr>
              <a:t>Науковий керівник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uk-UA" dirty="0" smtClean="0">
                <a:solidFill>
                  <a:schemeClr val="accent5">
                    <a:lumMod val="75000"/>
                  </a:schemeClr>
                </a:solidFill>
              </a:rPr>
              <a:t>старший викладач Онищенко К.Г.</a:t>
            </a:r>
            <a:endParaRPr lang="ru-RU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7615" y="5987018"/>
            <a:ext cx="351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13 </a:t>
            </a:r>
            <a:r>
              <a:rPr lang="uk-UA" dirty="0" smtClean="0">
                <a:solidFill>
                  <a:schemeClr val="accent5">
                    <a:lumMod val="75000"/>
                  </a:schemeClr>
                </a:solidFill>
              </a:rPr>
              <a:t>червня 2025</a:t>
            </a:r>
            <a:endParaRPr lang="ru-RU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818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z="1600" smtClean="0">
                <a:solidFill>
                  <a:srgbClr val="FF0000"/>
                </a:solidFill>
              </a:rPr>
              <a:t>10</a:t>
            </a:fld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8320" y="5588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rgbClr val="FF0000"/>
                </a:solidFill>
              </a:rPr>
              <a:t>Головна </a:t>
            </a:r>
            <a:r>
              <a:rPr lang="uk-UA" sz="3200" dirty="0" err="1" smtClean="0">
                <a:solidFill>
                  <a:srgbClr val="FF0000"/>
                </a:solidFill>
              </a:rPr>
              <a:t>функіональність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8000" y="1262201"/>
            <a:ext cx="103327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 err="1" smtClean="0"/>
              <a:t>Автентифікація</a:t>
            </a:r>
            <a:r>
              <a:rPr lang="ru-RU" sz="2000" dirty="0" smtClean="0"/>
              <a:t> </a:t>
            </a:r>
            <a:r>
              <a:rPr lang="ru-RU" sz="2000" dirty="0" err="1" smtClean="0"/>
              <a:t>користувачів</a:t>
            </a:r>
            <a:r>
              <a:rPr lang="ru-RU" sz="2000" dirty="0" smtClean="0"/>
              <a:t> через </a:t>
            </a:r>
            <a:r>
              <a:rPr lang="en-US" sz="2000" dirty="0" smtClean="0"/>
              <a:t>JWT;</a:t>
            </a:r>
          </a:p>
          <a:p>
            <a:pPr algn="just">
              <a:lnSpc>
                <a:spcPct val="150000"/>
              </a:lnSpc>
            </a:pPr>
            <a:r>
              <a:rPr lang="ru-RU" sz="2000" dirty="0" smtClean="0"/>
              <a:t>- </a:t>
            </a:r>
            <a:r>
              <a:rPr lang="ru-RU" sz="2000" dirty="0" err="1"/>
              <a:t>р</a:t>
            </a:r>
            <a:r>
              <a:rPr lang="ru-RU" sz="2000" dirty="0" err="1" smtClean="0"/>
              <a:t>ольова</a:t>
            </a:r>
            <a:r>
              <a:rPr lang="ru-RU" sz="2000" dirty="0" smtClean="0"/>
              <a:t> модель доступу: </a:t>
            </a:r>
            <a:r>
              <a:rPr lang="ru-RU" sz="2000" dirty="0" err="1" smtClean="0"/>
              <a:t>клієнти</a:t>
            </a:r>
            <a:r>
              <a:rPr lang="ru-RU" sz="2000" dirty="0" smtClean="0"/>
              <a:t>, </a:t>
            </a:r>
            <a:r>
              <a:rPr lang="ru-RU" sz="2000" dirty="0" err="1" smtClean="0"/>
              <a:t>механіки</a:t>
            </a:r>
            <a:r>
              <a:rPr lang="ru-RU" sz="2000" dirty="0" smtClean="0"/>
              <a:t>, </a:t>
            </a:r>
            <a:r>
              <a:rPr lang="ru-RU" sz="2000" dirty="0" err="1" smtClean="0"/>
              <a:t>адміністратори</a:t>
            </a:r>
            <a:r>
              <a:rPr lang="ru-RU" sz="2000" dirty="0" smtClean="0"/>
              <a:t> СТО, </a:t>
            </a:r>
            <a:r>
              <a:rPr lang="ru-RU" sz="2000" dirty="0" err="1" smtClean="0"/>
              <a:t>системний</a:t>
            </a:r>
            <a:r>
              <a:rPr lang="ru-RU" sz="2000" dirty="0" smtClean="0"/>
              <a:t> </a:t>
            </a:r>
            <a:r>
              <a:rPr lang="ru-RU" sz="2000" dirty="0" err="1" smtClean="0"/>
              <a:t>адміністратор</a:t>
            </a:r>
            <a:r>
              <a:rPr lang="ru-RU" sz="2000" dirty="0" smtClean="0"/>
              <a:t>;</a:t>
            </a:r>
          </a:p>
          <a:p>
            <a:pPr algn="just">
              <a:lnSpc>
                <a:spcPct val="150000"/>
              </a:lnSpc>
            </a:pPr>
            <a:r>
              <a:rPr lang="ru-RU" sz="2000" dirty="0" smtClean="0"/>
              <a:t>- </a:t>
            </a:r>
            <a:r>
              <a:rPr lang="ru-RU" sz="2000" dirty="0" err="1"/>
              <a:t>у</a:t>
            </a:r>
            <a:r>
              <a:rPr lang="ru-RU" sz="2000" dirty="0" err="1" smtClean="0"/>
              <a:t>правління</a:t>
            </a:r>
            <a:r>
              <a:rPr lang="ru-RU" sz="2000" dirty="0" smtClean="0"/>
              <a:t> </a:t>
            </a:r>
            <a:r>
              <a:rPr lang="ru-RU" sz="2000" dirty="0" err="1" smtClean="0"/>
              <a:t>автомобілями</a:t>
            </a:r>
            <a:r>
              <a:rPr lang="ru-RU" sz="2000" dirty="0" smtClean="0"/>
              <a:t> та </a:t>
            </a:r>
            <a:r>
              <a:rPr lang="ru-RU" sz="2000" dirty="0" err="1" smtClean="0"/>
              <a:t>їх</a:t>
            </a:r>
            <a:r>
              <a:rPr lang="ru-RU" sz="2000" dirty="0" smtClean="0"/>
              <a:t> характеристиками;</a:t>
            </a:r>
          </a:p>
          <a:p>
            <a:pPr algn="just">
              <a:lnSpc>
                <a:spcPct val="150000"/>
              </a:lnSpc>
            </a:pPr>
            <a:r>
              <a:rPr lang="ru-RU" sz="2000" dirty="0" smtClean="0"/>
              <a:t>- </a:t>
            </a:r>
            <a:r>
              <a:rPr lang="ru-RU" sz="2000" dirty="0" err="1"/>
              <a:t>п</a:t>
            </a:r>
            <a:r>
              <a:rPr lang="ru-RU" sz="2000" dirty="0" err="1" smtClean="0"/>
              <a:t>ерелік</a:t>
            </a:r>
            <a:r>
              <a:rPr lang="ru-RU" sz="2000" dirty="0" smtClean="0"/>
              <a:t> </a:t>
            </a:r>
            <a:r>
              <a:rPr lang="ru-RU" sz="2000" dirty="0" err="1" smtClean="0"/>
              <a:t>послуг</a:t>
            </a:r>
            <a:r>
              <a:rPr lang="ru-RU" sz="2000" dirty="0" smtClean="0"/>
              <a:t> та </a:t>
            </a:r>
            <a:r>
              <a:rPr lang="ru-RU" sz="2000" dirty="0" err="1" smtClean="0"/>
              <a:t>розклад</a:t>
            </a:r>
            <a:r>
              <a:rPr lang="ru-RU" sz="2000" dirty="0" smtClean="0"/>
              <a:t> </a:t>
            </a:r>
            <a:r>
              <a:rPr lang="ru-RU" sz="2000" dirty="0" err="1" smtClean="0"/>
              <a:t>майстрів</a:t>
            </a:r>
            <a:r>
              <a:rPr lang="ru-RU" sz="2000" dirty="0" smtClean="0"/>
              <a:t>;</a:t>
            </a:r>
          </a:p>
          <a:p>
            <a:pPr algn="just">
              <a:lnSpc>
                <a:spcPct val="150000"/>
              </a:lnSpc>
            </a:pPr>
            <a:r>
              <a:rPr lang="ru-RU" sz="2000" dirty="0" smtClean="0"/>
              <a:t>- </a:t>
            </a:r>
            <a:r>
              <a:rPr lang="ru-RU" sz="2000" dirty="0" err="1"/>
              <a:t>б</a:t>
            </a:r>
            <a:r>
              <a:rPr lang="ru-RU" sz="2000" dirty="0" err="1" smtClean="0"/>
              <a:t>ронювання</a:t>
            </a:r>
            <a:r>
              <a:rPr lang="ru-RU" sz="2000" dirty="0" smtClean="0"/>
              <a:t> </a:t>
            </a:r>
            <a:r>
              <a:rPr lang="ru-RU" sz="2000" dirty="0" err="1" smtClean="0"/>
              <a:t>обслуговування</a:t>
            </a:r>
            <a:r>
              <a:rPr lang="ru-RU" sz="2000" dirty="0" smtClean="0"/>
              <a:t> з </a:t>
            </a:r>
            <a:r>
              <a:rPr lang="ru-RU" sz="2000" dirty="0" err="1" smtClean="0"/>
              <a:t>перевіркою</a:t>
            </a:r>
            <a:r>
              <a:rPr lang="ru-RU" sz="2000" dirty="0" smtClean="0"/>
              <a:t> </a:t>
            </a:r>
            <a:r>
              <a:rPr lang="ru-RU" sz="2000" dirty="0" err="1" smtClean="0"/>
              <a:t>доступності</a:t>
            </a:r>
            <a:r>
              <a:rPr lang="ru-RU" sz="2000" dirty="0" smtClean="0"/>
              <a:t> часу й </a:t>
            </a:r>
            <a:r>
              <a:rPr lang="ru-RU" sz="2000" dirty="0" err="1" smtClean="0"/>
              <a:t>автоматичним</a:t>
            </a:r>
            <a:r>
              <a:rPr lang="ru-RU" sz="2000" dirty="0" smtClean="0"/>
              <a:t> </a:t>
            </a:r>
            <a:r>
              <a:rPr lang="ru-RU" sz="2000" dirty="0" err="1" smtClean="0"/>
              <a:t>призначенням</a:t>
            </a:r>
            <a:r>
              <a:rPr lang="ru-RU" sz="2000" dirty="0" smtClean="0"/>
              <a:t> </a:t>
            </a:r>
            <a:r>
              <a:rPr lang="ru-RU" sz="2000" dirty="0" err="1" smtClean="0"/>
              <a:t>вільного</a:t>
            </a:r>
            <a:r>
              <a:rPr lang="ru-RU" sz="2000" dirty="0" smtClean="0"/>
              <a:t> </a:t>
            </a:r>
            <a:r>
              <a:rPr lang="ru-RU" sz="2000" dirty="0" err="1" smtClean="0"/>
              <a:t>механіка</a:t>
            </a:r>
            <a:r>
              <a:rPr lang="ru-RU" sz="2000" dirty="0" smtClean="0"/>
              <a:t>;</a:t>
            </a:r>
          </a:p>
          <a:p>
            <a:pPr algn="just">
              <a:lnSpc>
                <a:spcPct val="150000"/>
              </a:lnSpc>
            </a:pPr>
            <a:r>
              <a:rPr lang="uk-UA" sz="2000" dirty="0" smtClean="0"/>
              <a:t>- </a:t>
            </a:r>
            <a:r>
              <a:rPr lang="en-US" sz="2000" dirty="0" smtClean="0"/>
              <a:t>Email-</a:t>
            </a:r>
            <a:r>
              <a:rPr lang="ru-RU" sz="2000" dirty="0" err="1" smtClean="0"/>
              <a:t>сповіщення</a:t>
            </a:r>
            <a:r>
              <a:rPr lang="ru-RU" sz="2000" dirty="0" smtClean="0"/>
              <a:t> про </a:t>
            </a:r>
            <a:r>
              <a:rPr lang="ru-RU" sz="2000" dirty="0" err="1" smtClean="0"/>
              <a:t>підтвердження</a:t>
            </a:r>
            <a:r>
              <a:rPr lang="ru-RU" sz="2000" dirty="0" smtClean="0"/>
              <a:t>, </a:t>
            </a:r>
            <a:r>
              <a:rPr lang="ru-RU" sz="2000" dirty="0" err="1" smtClean="0"/>
              <a:t>зміни</a:t>
            </a:r>
            <a:r>
              <a:rPr lang="ru-RU" sz="2000" dirty="0" smtClean="0"/>
              <a:t> й </a:t>
            </a:r>
            <a:r>
              <a:rPr lang="ru-RU" sz="2000" dirty="0" err="1" smtClean="0"/>
              <a:t>нагадування</a:t>
            </a:r>
            <a:r>
              <a:rPr lang="ru-RU" sz="2000" dirty="0" smtClean="0"/>
              <a:t>;</a:t>
            </a:r>
          </a:p>
          <a:p>
            <a:pPr algn="just">
              <a:lnSpc>
                <a:spcPct val="150000"/>
              </a:lnSpc>
            </a:pPr>
            <a:r>
              <a:rPr lang="ru-RU" sz="2000" dirty="0" smtClean="0"/>
              <a:t>- </a:t>
            </a:r>
            <a:r>
              <a:rPr lang="ru-RU" sz="2000" dirty="0" err="1" smtClean="0"/>
              <a:t>особистий</a:t>
            </a:r>
            <a:r>
              <a:rPr lang="ru-RU" sz="2000" dirty="0" smtClean="0"/>
              <a:t> </a:t>
            </a:r>
            <a:r>
              <a:rPr lang="ru-RU" sz="2000" dirty="0" err="1" smtClean="0"/>
              <a:t>кабінет</a:t>
            </a:r>
            <a:r>
              <a:rPr lang="ru-RU" sz="2000" dirty="0" smtClean="0"/>
              <a:t> з </a:t>
            </a:r>
            <a:r>
              <a:rPr lang="ru-RU" sz="2000" dirty="0" err="1" smtClean="0"/>
              <a:t>історією</a:t>
            </a:r>
            <a:r>
              <a:rPr lang="ru-RU" sz="2000" dirty="0" smtClean="0"/>
              <a:t> </a:t>
            </a:r>
            <a:r>
              <a:rPr lang="ru-RU" sz="2000" dirty="0" err="1" smtClean="0"/>
              <a:t>візитів</a:t>
            </a:r>
            <a:r>
              <a:rPr lang="ru-RU" sz="2000" dirty="0" smtClean="0"/>
              <a:t> і </a:t>
            </a:r>
            <a:r>
              <a:rPr lang="ru-RU" sz="2000" dirty="0" err="1" smtClean="0"/>
              <a:t>сервісного</a:t>
            </a:r>
            <a:r>
              <a:rPr lang="ru-RU" sz="2000" dirty="0" smtClean="0"/>
              <a:t> </a:t>
            </a:r>
            <a:r>
              <a:rPr lang="ru-RU" sz="2000" dirty="0" err="1" smtClean="0"/>
              <a:t>обслуговування</a:t>
            </a:r>
            <a:r>
              <a:rPr lang="ru-RU" sz="2000" dirty="0" smtClean="0"/>
              <a:t>.</a:t>
            </a:r>
          </a:p>
          <a:p>
            <a:pPr algn="just">
              <a:lnSpc>
                <a:spcPct val="150000"/>
              </a:lnSpc>
            </a:pPr>
            <a:endParaRPr lang="ru-RU" sz="2000" dirty="0" smtClean="0"/>
          </a:p>
          <a:p>
            <a:pPr algn="just">
              <a:lnSpc>
                <a:spcPct val="150000"/>
              </a:lnSpc>
            </a:pPr>
            <a:r>
              <a:rPr lang="ru-RU" sz="2000" dirty="0" smtClean="0"/>
              <a:t>Усе </a:t>
            </a:r>
            <a:r>
              <a:rPr lang="ru-RU" sz="2000" dirty="0" err="1" smtClean="0"/>
              <a:t>реалізовано</a:t>
            </a:r>
            <a:r>
              <a:rPr lang="ru-RU" sz="2000" dirty="0" smtClean="0"/>
              <a:t> через </a:t>
            </a:r>
            <a:r>
              <a:rPr lang="en-US" sz="2000" dirty="0" smtClean="0"/>
              <a:t>REST API </a:t>
            </a:r>
            <a:r>
              <a:rPr lang="ru-RU" sz="2000" dirty="0" smtClean="0"/>
              <a:t>з ресурсно-</a:t>
            </a:r>
            <a:r>
              <a:rPr lang="ru-RU" sz="2000" dirty="0" err="1" smtClean="0"/>
              <a:t>орієнтованою</a:t>
            </a:r>
            <a:r>
              <a:rPr lang="ru-RU" sz="2000" dirty="0" smtClean="0"/>
              <a:t> </a:t>
            </a:r>
            <a:r>
              <a:rPr lang="ru-RU" sz="2000" dirty="0" err="1" smtClean="0"/>
              <a:t>архітектурою</a:t>
            </a:r>
            <a:r>
              <a:rPr lang="ru-RU" sz="2000" dirty="0" smtClean="0"/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11498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z="1600" smtClean="0">
                <a:solidFill>
                  <a:srgbClr val="FF0000"/>
                </a:solidFill>
              </a:rPr>
              <a:t>11</a:t>
            </a:fld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8320" y="5588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rgbClr val="FF0000"/>
                </a:solidFill>
              </a:rPr>
              <a:t>Основні </a:t>
            </a:r>
            <a:r>
              <a:rPr lang="uk-UA" sz="3200" dirty="0" err="1" smtClean="0">
                <a:solidFill>
                  <a:srgbClr val="FF0000"/>
                </a:solidFill>
              </a:rPr>
              <a:t>роути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9" t="19394" r="4747" b="37509"/>
          <a:stretch/>
        </p:blipFill>
        <p:spPr>
          <a:xfrm>
            <a:off x="533400" y="1428055"/>
            <a:ext cx="5872480" cy="2438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1" t="22626" r="6061" b="46308"/>
          <a:stretch/>
        </p:blipFill>
        <p:spPr>
          <a:xfrm>
            <a:off x="914400" y="4342297"/>
            <a:ext cx="7020560" cy="175768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2" t="45073" r="28788" b="31223"/>
          <a:stretch/>
        </p:blipFill>
        <p:spPr>
          <a:xfrm>
            <a:off x="6954520" y="1428055"/>
            <a:ext cx="4724400" cy="13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21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z="1600" smtClean="0">
                <a:solidFill>
                  <a:srgbClr val="FF0000"/>
                </a:solidFill>
              </a:rPr>
              <a:t>12</a:t>
            </a:fld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8320" y="5588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rgbClr val="FF0000"/>
                </a:solidFill>
              </a:rPr>
              <a:t>Контролер </a:t>
            </a:r>
            <a:r>
              <a:rPr lang="uk-UA" sz="3200" dirty="0" err="1" smtClean="0">
                <a:solidFill>
                  <a:srgbClr val="FF0000"/>
                </a:solidFill>
              </a:rPr>
              <a:t>бронювань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7" t="12748" r="20202" b="17936"/>
          <a:stretch/>
        </p:blipFill>
        <p:spPr>
          <a:xfrm>
            <a:off x="248920" y="1265495"/>
            <a:ext cx="6507480" cy="51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22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z="1600" smtClean="0">
                <a:solidFill>
                  <a:srgbClr val="FF0000"/>
                </a:solidFill>
              </a:rPr>
              <a:t>13</a:t>
            </a:fld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8320" y="5588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rgbClr val="FF0000"/>
                </a:solidFill>
              </a:rPr>
              <a:t>Контролер </a:t>
            </a:r>
            <a:r>
              <a:rPr lang="uk-UA" sz="3200" dirty="0" err="1" smtClean="0">
                <a:solidFill>
                  <a:srgbClr val="FF0000"/>
                </a:solidFill>
              </a:rPr>
              <a:t>бронювань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8621" r="25455" b="16139"/>
          <a:stretch/>
        </p:blipFill>
        <p:spPr>
          <a:xfrm>
            <a:off x="2788920" y="1253811"/>
            <a:ext cx="5562600" cy="528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86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z="1600" smtClean="0">
                <a:solidFill>
                  <a:srgbClr val="FF0000"/>
                </a:solidFill>
              </a:rPr>
              <a:t>14</a:t>
            </a:fld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28240" y="579120"/>
            <a:ext cx="770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rgbClr val="FF0000"/>
                </a:solidFill>
              </a:rPr>
              <a:t>Тестування серверної частини (</a:t>
            </a:r>
            <a:r>
              <a:rPr lang="en-US" sz="3200" dirty="0" err="1" smtClean="0">
                <a:solidFill>
                  <a:srgbClr val="FF0000"/>
                </a:solidFill>
              </a:rPr>
              <a:t>PHPUnit</a:t>
            </a:r>
            <a:r>
              <a:rPr lang="uk-UA" sz="3200" dirty="0" smtClean="0">
                <a:solidFill>
                  <a:srgbClr val="FF0000"/>
                </a:solidFill>
              </a:rPr>
              <a:t>)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4583" t="54222" r="71583" b="22815"/>
          <a:stretch/>
        </p:blipFill>
        <p:spPr>
          <a:xfrm>
            <a:off x="1899920" y="1648746"/>
            <a:ext cx="4328160" cy="234568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5500" t="40296" r="74500" b="18518"/>
          <a:stretch/>
        </p:blipFill>
        <p:spPr>
          <a:xfrm>
            <a:off x="6695439" y="1920240"/>
            <a:ext cx="3350607" cy="388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82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z="1600" smtClean="0">
                <a:solidFill>
                  <a:srgbClr val="FF0000"/>
                </a:solidFill>
              </a:rPr>
              <a:t>15</a:t>
            </a:fld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28240" y="579120"/>
            <a:ext cx="770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rgbClr val="FF0000"/>
                </a:solidFill>
              </a:rPr>
              <a:t>Тестування серверної частини (</a:t>
            </a:r>
            <a:r>
              <a:rPr lang="en-US" sz="3200" dirty="0" err="1" smtClean="0">
                <a:solidFill>
                  <a:srgbClr val="FF0000"/>
                </a:solidFill>
              </a:rPr>
              <a:t>PHPUnit</a:t>
            </a:r>
            <a:r>
              <a:rPr lang="uk-UA" sz="3200" dirty="0" smtClean="0">
                <a:solidFill>
                  <a:srgbClr val="FF0000"/>
                </a:solidFill>
              </a:rPr>
              <a:t>)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90" y="1543050"/>
            <a:ext cx="5058410" cy="188595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360" y="1595120"/>
            <a:ext cx="4389120" cy="1833880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140" y="3962400"/>
            <a:ext cx="544322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32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z="1600" smtClean="0">
                <a:solidFill>
                  <a:srgbClr val="FF0000"/>
                </a:solidFill>
              </a:rPr>
              <a:t>16</a:t>
            </a:fld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28240" y="579120"/>
            <a:ext cx="770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rgbClr val="FF0000"/>
                </a:solidFill>
              </a:rPr>
              <a:t>Тестування </a:t>
            </a:r>
            <a:r>
              <a:rPr lang="en-US" sz="3200" dirty="0" smtClean="0">
                <a:solidFill>
                  <a:srgbClr val="FF0000"/>
                </a:solidFill>
              </a:rPr>
              <a:t>API </a:t>
            </a:r>
            <a:r>
              <a:rPr lang="uk-UA" sz="3200" dirty="0" smtClean="0">
                <a:solidFill>
                  <a:srgbClr val="FF0000"/>
                </a:solidFill>
              </a:rPr>
              <a:t>(</a:t>
            </a:r>
            <a:r>
              <a:rPr lang="en-US" sz="3200" dirty="0" smtClean="0">
                <a:solidFill>
                  <a:srgbClr val="FF0000"/>
                </a:solidFill>
              </a:rPr>
              <a:t>Postman</a:t>
            </a:r>
            <a:r>
              <a:rPr lang="uk-UA" sz="3200" dirty="0" smtClean="0">
                <a:solidFill>
                  <a:srgbClr val="FF0000"/>
                </a:solidFill>
              </a:rPr>
              <a:t>)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9" name="Рисунок 8"/>
          <p:cNvPicPr/>
          <p:nvPr/>
        </p:nvPicPr>
        <p:blipFill rotWithShape="1">
          <a:blip r:embed="rId3"/>
          <a:srcRect l="25401" t="44078" r="3840" b="23025"/>
          <a:stretch/>
        </p:blipFill>
        <p:spPr bwMode="auto">
          <a:xfrm>
            <a:off x="1037907" y="1895414"/>
            <a:ext cx="7059613" cy="23413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4"/>
          <a:srcRect l="25038" t="52249" r="19443" b="17219"/>
          <a:stretch/>
        </p:blipFill>
        <p:spPr bwMode="auto">
          <a:xfrm>
            <a:off x="3168650" y="4465320"/>
            <a:ext cx="6366510" cy="1838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2149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z="1600" smtClean="0">
                <a:solidFill>
                  <a:srgbClr val="FF0000"/>
                </a:solidFill>
              </a:rPr>
              <a:t>17</a:t>
            </a:fld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28240" y="579120"/>
            <a:ext cx="770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rgbClr val="FF0000"/>
                </a:solidFill>
              </a:rPr>
              <a:t>Участь у публікаціях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81" y="1552755"/>
            <a:ext cx="5245199" cy="36312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9" t="26072" r="52230" b="7605"/>
          <a:stretch/>
        </p:blipFill>
        <p:spPr>
          <a:xfrm>
            <a:off x="6557513" y="1552755"/>
            <a:ext cx="4622392" cy="4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04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z="1600" smtClean="0">
                <a:solidFill>
                  <a:srgbClr val="FF0000"/>
                </a:solidFill>
              </a:rPr>
              <a:t>18</a:t>
            </a:fld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28240" y="579120"/>
            <a:ext cx="770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rgbClr val="FF0000"/>
                </a:solidFill>
              </a:rPr>
              <a:t>Висновок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" y="1887289"/>
            <a:ext cx="108305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 smtClean="0"/>
              <a:t>- </a:t>
            </a:r>
            <a:r>
              <a:rPr lang="ru-RU" sz="2000" dirty="0" err="1" smtClean="0"/>
              <a:t>реалізовано</a:t>
            </a:r>
            <a:r>
              <a:rPr lang="ru-RU" sz="2000" dirty="0" smtClean="0"/>
              <a:t> </a:t>
            </a:r>
            <a:r>
              <a:rPr lang="ru-RU" sz="2000" dirty="0" err="1" smtClean="0"/>
              <a:t>серверну</a:t>
            </a:r>
            <a:r>
              <a:rPr lang="ru-RU" sz="2000" dirty="0" smtClean="0"/>
              <a:t> </a:t>
            </a:r>
            <a:r>
              <a:rPr lang="ru-RU" sz="2000" dirty="0" err="1" smtClean="0"/>
              <a:t>частину</a:t>
            </a:r>
            <a:r>
              <a:rPr lang="ru-RU" sz="2000" dirty="0" smtClean="0"/>
              <a:t> </a:t>
            </a:r>
            <a:r>
              <a:rPr lang="ru-RU" sz="2000" dirty="0" err="1" smtClean="0"/>
              <a:t>системи</a:t>
            </a:r>
            <a:r>
              <a:rPr lang="ru-RU" sz="2000" dirty="0" smtClean="0"/>
              <a:t> </a:t>
            </a:r>
            <a:r>
              <a:rPr lang="ru-RU" sz="2000" dirty="0" err="1" smtClean="0"/>
              <a:t>бронювання</a:t>
            </a:r>
            <a:r>
              <a:rPr lang="ru-RU" sz="2000" dirty="0" smtClean="0"/>
              <a:t> СТО на </a:t>
            </a:r>
            <a:r>
              <a:rPr lang="ru-RU" sz="2000" dirty="0" err="1" smtClean="0"/>
              <a:t>базі</a:t>
            </a:r>
            <a:r>
              <a:rPr lang="ru-RU" sz="2000" dirty="0" smtClean="0"/>
              <a:t> </a:t>
            </a:r>
            <a:r>
              <a:rPr lang="en-US" sz="2000" dirty="0" err="1" smtClean="0"/>
              <a:t>Laravel</a:t>
            </a:r>
            <a:r>
              <a:rPr lang="en-US" sz="2000" dirty="0" smtClean="0"/>
              <a:t> 12 </a:t>
            </a:r>
            <a:r>
              <a:rPr lang="ru-RU" sz="2000" dirty="0" smtClean="0"/>
              <a:t>з </a:t>
            </a:r>
            <a:r>
              <a:rPr lang="en-US" sz="2000" dirty="0" smtClean="0"/>
              <a:t>RESTful API.</a:t>
            </a:r>
          </a:p>
          <a:p>
            <a:pPr algn="just">
              <a:lnSpc>
                <a:spcPct val="150000"/>
              </a:lnSpc>
            </a:pPr>
            <a:r>
              <a:rPr lang="ru-RU" sz="2000" dirty="0" smtClean="0"/>
              <a:t>- </a:t>
            </a:r>
            <a:r>
              <a:rPr lang="ru-RU" sz="2000" dirty="0" err="1" smtClean="0"/>
              <a:t>архітектура</a:t>
            </a:r>
            <a:r>
              <a:rPr lang="ru-RU" sz="2000" dirty="0" smtClean="0"/>
              <a:t> </a:t>
            </a:r>
            <a:r>
              <a:rPr lang="ru-RU" sz="2000" dirty="0" err="1" smtClean="0"/>
              <a:t>побудована</a:t>
            </a:r>
            <a:r>
              <a:rPr lang="ru-RU" sz="2000" dirty="0" smtClean="0"/>
              <a:t> </a:t>
            </a:r>
            <a:r>
              <a:rPr lang="ru-RU" sz="2000" dirty="0" err="1" smtClean="0"/>
              <a:t>відповідно</a:t>
            </a:r>
            <a:r>
              <a:rPr lang="ru-RU" sz="2000" dirty="0" smtClean="0"/>
              <a:t> до </a:t>
            </a:r>
            <a:r>
              <a:rPr lang="ru-RU" sz="2000" dirty="0" err="1" smtClean="0"/>
              <a:t>принципів</a:t>
            </a:r>
            <a:r>
              <a:rPr lang="ru-RU" sz="2000" dirty="0" smtClean="0"/>
              <a:t> ресурсно-</a:t>
            </a:r>
            <a:r>
              <a:rPr lang="ru-RU" sz="2000" dirty="0" err="1" smtClean="0"/>
              <a:t>орієнтованого</a:t>
            </a:r>
            <a:r>
              <a:rPr lang="ru-RU" sz="2000" dirty="0" smtClean="0"/>
              <a:t> </a:t>
            </a:r>
            <a:r>
              <a:rPr lang="ru-RU" sz="2000" dirty="0" err="1" smtClean="0"/>
              <a:t>підходу</a:t>
            </a:r>
            <a:r>
              <a:rPr lang="ru-RU" sz="2000" dirty="0" smtClean="0"/>
              <a:t> та </a:t>
            </a:r>
            <a:r>
              <a:rPr lang="ru-RU" sz="2000" dirty="0" err="1" smtClean="0"/>
              <a:t>чистої</a:t>
            </a:r>
            <a:r>
              <a:rPr lang="ru-RU" sz="2000" dirty="0" smtClean="0"/>
              <a:t> </a:t>
            </a:r>
            <a:r>
              <a:rPr lang="ru-RU" sz="2000" dirty="0" err="1" smtClean="0"/>
              <a:t>архітектури</a:t>
            </a:r>
            <a:r>
              <a:rPr lang="ru-RU" sz="2000" dirty="0" smtClean="0"/>
              <a:t>, </a:t>
            </a:r>
            <a:r>
              <a:rPr lang="ru-RU" sz="2000" dirty="0" err="1" smtClean="0"/>
              <a:t>що</a:t>
            </a:r>
            <a:r>
              <a:rPr lang="ru-RU" sz="2000" dirty="0" smtClean="0"/>
              <a:t> </a:t>
            </a:r>
            <a:r>
              <a:rPr lang="ru-RU" sz="2000" dirty="0" err="1" smtClean="0"/>
              <a:t>забезпечує</a:t>
            </a:r>
            <a:r>
              <a:rPr lang="ru-RU" sz="2000" dirty="0" smtClean="0"/>
              <a:t> </a:t>
            </a:r>
            <a:r>
              <a:rPr lang="ru-RU" sz="2000" dirty="0" err="1" smtClean="0"/>
              <a:t>масштабованість</a:t>
            </a:r>
            <a:r>
              <a:rPr lang="ru-RU" sz="2000" dirty="0" smtClean="0"/>
              <a:t> і </a:t>
            </a:r>
            <a:r>
              <a:rPr lang="ru-RU" sz="2000" dirty="0" err="1" smtClean="0"/>
              <a:t>модульність</a:t>
            </a:r>
            <a:r>
              <a:rPr lang="ru-RU" sz="2000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000" dirty="0" smtClean="0"/>
              <a:t>- </a:t>
            </a:r>
            <a:r>
              <a:rPr lang="ru-RU" sz="2000" dirty="0" err="1" smtClean="0"/>
              <a:t>забезпечено</a:t>
            </a:r>
            <a:r>
              <a:rPr lang="ru-RU" sz="2000" dirty="0" smtClean="0"/>
              <a:t> </a:t>
            </a:r>
            <a:r>
              <a:rPr lang="ru-RU" sz="2000" dirty="0" err="1" smtClean="0"/>
              <a:t>багаторівневий</a:t>
            </a:r>
            <a:r>
              <a:rPr lang="ru-RU" sz="2000" dirty="0" smtClean="0"/>
              <a:t> </a:t>
            </a:r>
            <a:r>
              <a:rPr lang="ru-RU" sz="2000" dirty="0" err="1" smtClean="0"/>
              <a:t>захист</a:t>
            </a:r>
            <a:r>
              <a:rPr lang="ru-RU" sz="2000" dirty="0" smtClean="0"/>
              <a:t>: </a:t>
            </a:r>
            <a:r>
              <a:rPr lang="en-US" sz="2000" dirty="0" smtClean="0"/>
              <a:t>JWT-</a:t>
            </a:r>
            <a:r>
              <a:rPr lang="ru-RU" sz="2000" dirty="0" err="1" smtClean="0"/>
              <a:t>автентифікація</a:t>
            </a:r>
            <a:r>
              <a:rPr lang="ru-RU" sz="2000" dirty="0" smtClean="0"/>
              <a:t>, </a:t>
            </a:r>
            <a:r>
              <a:rPr lang="en-US" sz="2000" dirty="0" smtClean="0"/>
              <a:t>RBAC, </a:t>
            </a:r>
            <a:r>
              <a:rPr lang="en-US" sz="2000" dirty="0" err="1" smtClean="0"/>
              <a:t>bcrypt</a:t>
            </a:r>
            <a:r>
              <a:rPr lang="en-US" sz="2000" dirty="0" smtClean="0"/>
              <a:t>, middleware, rate-limiting.</a:t>
            </a:r>
          </a:p>
          <a:p>
            <a:pPr algn="just">
              <a:lnSpc>
                <a:spcPct val="150000"/>
              </a:lnSpc>
            </a:pPr>
            <a:r>
              <a:rPr lang="ru-RU" sz="2000" dirty="0" smtClean="0"/>
              <a:t>- створено </a:t>
            </a:r>
            <a:r>
              <a:rPr lang="ru-RU" sz="2000" dirty="0" err="1" smtClean="0"/>
              <a:t>оптимізовану</a:t>
            </a:r>
            <a:r>
              <a:rPr lang="ru-RU" sz="2000" dirty="0" smtClean="0"/>
              <a:t> структуру </a:t>
            </a:r>
            <a:r>
              <a:rPr lang="ru-RU" sz="2000" dirty="0" err="1" smtClean="0"/>
              <a:t>реляційної</a:t>
            </a:r>
            <a:r>
              <a:rPr lang="ru-RU" sz="2000" dirty="0" smtClean="0"/>
              <a:t> БД, </a:t>
            </a:r>
            <a:r>
              <a:rPr lang="ru-RU" sz="2000" dirty="0" err="1" smtClean="0"/>
              <a:t>нормалізовану</a:t>
            </a:r>
            <a:r>
              <a:rPr lang="ru-RU" sz="2000" dirty="0" smtClean="0"/>
              <a:t> до 3</a:t>
            </a:r>
            <a:r>
              <a:rPr lang="en-US" sz="2000" dirty="0" smtClean="0"/>
              <a:t>NF.</a:t>
            </a:r>
          </a:p>
          <a:p>
            <a:pPr algn="just">
              <a:lnSpc>
                <a:spcPct val="150000"/>
              </a:lnSpc>
            </a:pPr>
            <a:r>
              <a:rPr lang="ru-RU" sz="2000" dirty="0" smtClean="0"/>
              <a:t>- проведено </a:t>
            </a:r>
            <a:r>
              <a:rPr lang="ru-RU" sz="2000" dirty="0" err="1" smtClean="0"/>
              <a:t>автоматизоване</a:t>
            </a:r>
            <a:r>
              <a:rPr lang="ru-RU" sz="2000" dirty="0" smtClean="0"/>
              <a:t> </a:t>
            </a:r>
            <a:r>
              <a:rPr lang="ru-RU" sz="2000" dirty="0" err="1" smtClean="0"/>
              <a:t>тестування</a:t>
            </a:r>
            <a:r>
              <a:rPr lang="ru-RU" sz="2000" dirty="0" smtClean="0"/>
              <a:t> за </a:t>
            </a:r>
            <a:r>
              <a:rPr lang="ru-RU" sz="2000" dirty="0" err="1" smtClean="0"/>
              <a:t>допомогою</a:t>
            </a:r>
            <a:r>
              <a:rPr lang="ru-RU" sz="2000" dirty="0" smtClean="0"/>
              <a:t> </a:t>
            </a:r>
            <a:r>
              <a:rPr lang="en-US" sz="2000" dirty="0" err="1" smtClean="0"/>
              <a:t>PHPUnit</a:t>
            </a:r>
            <a:r>
              <a:rPr lang="en-US" sz="2000" dirty="0" smtClean="0"/>
              <a:t> </a:t>
            </a:r>
            <a:r>
              <a:rPr lang="ru-RU" sz="2000" dirty="0" smtClean="0"/>
              <a:t>і </a:t>
            </a:r>
            <a:r>
              <a:rPr lang="ru-RU" sz="2000" dirty="0" err="1" smtClean="0"/>
              <a:t>ручне</a:t>
            </a:r>
            <a:r>
              <a:rPr lang="ru-RU" sz="2000" dirty="0" smtClean="0"/>
              <a:t> </a:t>
            </a:r>
            <a:r>
              <a:rPr lang="ru-RU" sz="2000" dirty="0" err="1" smtClean="0"/>
              <a:t>тестування</a:t>
            </a:r>
            <a:r>
              <a:rPr lang="ru-RU" sz="2000" dirty="0" smtClean="0"/>
              <a:t> </a:t>
            </a:r>
            <a:r>
              <a:rPr lang="en-US" sz="2000" dirty="0" smtClean="0"/>
              <a:t>API </a:t>
            </a:r>
            <a:r>
              <a:rPr lang="ru-RU" sz="2000" dirty="0" smtClean="0"/>
              <a:t>в </a:t>
            </a:r>
            <a:r>
              <a:rPr lang="en-US" sz="2000" dirty="0" smtClean="0"/>
              <a:t>Postman.</a:t>
            </a:r>
          </a:p>
          <a:p>
            <a:pPr algn="just">
              <a:lnSpc>
                <a:spcPct val="150000"/>
              </a:lnSpc>
            </a:pPr>
            <a:r>
              <a:rPr lang="ru-RU" sz="2000" dirty="0" smtClean="0"/>
              <a:t>- </a:t>
            </a:r>
            <a:r>
              <a:rPr lang="ru-RU" sz="2000" dirty="0" err="1" smtClean="0"/>
              <a:t>реалізовано</a:t>
            </a:r>
            <a:r>
              <a:rPr lang="ru-RU" sz="2000" dirty="0" smtClean="0"/>
              <a:t> </a:t>
            </a:r>
            <a:r>
              <a:rPr lang="en-US" sz="2000" dirty="0" smtClean="0"/>
              <a:t>email-</a:t>
            </a:r>
            <a:r>
              <a:rPr lang="ru-RU" sz="2000" dirty="0" err="1" smtClean="0"/>
              <a:t>сповіщення</a:t>
            </a:r>
            <a:r>
              <a:rPr lang="ru-RU" sz="2000" dirty="0" smtClean="0"/>
              <a:t>, </a:t>
            </a:r>
            <a:r>
              <a:rPr lang="ru-RU" sz="2000" dirty="0" err="1" smtClean="0"/>
              <a:t>призначення</a:t>
            </a:r>
            <a:r>
              <a:rPr lang="ru-RU" sz="2000" dirty="0" smtClean="0"/>
              <a:t> </a:t>
            </a:r>
            <a:r>
              <a:rPr lang="ru-RU" sz="2000" dirty="0" err="1" smtClean="0"/>
              <a:t>механіків</a:t>
            </a:r>
            <a:r>
              <a:rPr lang="ru-RU" sz="2000" dirty="0" smtClean="0"/>
              <a:t> та </a:t>
            </a:r>
            <a:r>
              <a:rPr lang="ru-RU" sz="2000" dirty="0" err="1" smtClean="0"/>
              <a:t>валідацію</a:t>
            </a:r>
            <a:r>
              <a:rPr lang="ru-RU" sz="2000" dirty="0" smtClean="0"/>
              <a:t> </a:t>
            </a:r>
            <a:r>
              <a:rPr lang="ru-RU" sz="2000" dirty="0" err="1" smtClean="0"/>
              <a:t>бронювань</a:t>
            </a:r>
            <a:r>
              <a:rPr lang="ru-RU" sz="2000" dirty="0" smtClean="0"/>
              <a:t> у реальному </a:t>
            </a:r>
            <a:r>
              <a:rPr lang="ru-RU" sz="2000" dirty="0" err="1" smtClean="0"/>
              <a:t>часі</a:t>
            </a:r>
            <a:r>
              <a:rPr lang="ru-RU" sz="2000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ru-RU" sz="2000" dirty="0" smtClean="0"/>
              <a:t>- </a:t>
            </a:r>
            <a:r>
              <a:rPr lang="ru-RU" sz="2000" dirty="0" err="1" smtClean="0"/>
              <a:t>проєкт</a:t>
            </a:r>
            <a:r>
              <a:rPr lang="ru-RU" sz="2000" dirty="0" smtClean="0"/>
              <a:t> </a:t>
            </a:r>
            <a:r>
              <a:rPr lang="ru-RU" sz="2000" dirty="0" err="1" smtClean="0"/>
              <a:t>готовий</a:t>
            </a:r>
            <a:r>
              <a:rPr lang="ru-RU" sz="2000" dirty="0" smtClean="0"/>
              <a:t> до </a:t>
            </a:r>
            <a:r>
              <a:rPr lang="ru-RU" sz="2000" dirty="0" err="1" smtClean="0"/>
              <a:t>подальшого</a:t>
            </a:r>
            <a:r>
              <a:rPr lang="ru-RU" sz="2000" dirty="0" smtClean="0"/>
              <a:t> </a:t>
            </a:r>
            <a:r>
              <a:rPr lang="ru-RU" sz="2000" dirty="0" err="1" smtClean="0"/>
              <a:t>розширення</a:t>
            </a:r>
            <a:r>
              <a:rPr lang="ru-RU" sz="2000" dirty="0" smtClean="0"/>
              <a:t> — </a:t>
            </a:r>
            <a:r>
              <a:rPr lang="ru-RU" sz="2000" dirty="0" err="1" smtClean="0"/>
              <a:t>інтеграції</a:t>
            </a:r>
            <a:r>
              <a:rPr lang="ru-RU" sz="2000" dirty="0" smtClean="0"/>
              <a:t> </a:t>
            </a:r>
            <a:r>
              <a:rPr lang="ru-RU" sz="2000" dirty="0" err="1" smtClean="0"/>
              <a:t>платіжних</a:t>
            </a:r>
            <a:r>
              <a:rPr lang="ru-RU" sz="2000" dirty="0" smtClean="0"/>
              <a:t> систем, </a:t>
            </a:r>
            <a:r>
              <a:rPr lang="ru-RU" sz="2000" dirty="0" err="1" smtClean="0"/>
              <a:t>аналітики</a:t>
            </a:r>
            <a:r>
              <a:rPr lang="ru-RU" sz="2000" dirty="0" smtClean="0"/>
              <a:t>, </a:t>
            </a:r>
            <a:r>
              <a:rPr lang="ru-RU" sz="2000" dirty="0" err="1" smtClean="0"/>
              <a:t>клієнтської</a:t>
            </a:r>
            <a:r>
              <a:rPr lang="ru-RU" sz="2000" dirty="0" smtClean="0"/>
              <a:t> </a:t>
            </a:r>
            <a:r>
              <a:rPr lang="ru-RU" sz="2000" dirty="0" err="1" smtClean="0"/>
              <a:t>частини</a:t>
            </a:r>
            <a:r>
              <a:rPr lang="ru-RU" sz="2000" dirty="0" smtClean="0"/>
              <a:t> </a:t>
            </a:r>
            <a:r>
              <a:rPr lang="ru-RU" sz="2000" dirty="0" err="1" smtClean="0"/>
              <a:t>тощо</a:t>
            </a:r>
            <a:r>
              <a:rPr lang="ru-RU" sz="2000" dirty="0" smtClean="0"/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20984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z="1600" smtClean="0">
                <a:solidFill>
                  <a:srgbClr val="FF0000"/>
                </a:solidFill>
              </a:rPr>
              <a:t>2</a:t>
            </a:fld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8320" y="5588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rgbClr val="FF0000"/>
                </a:solidFill>
              </a:rPr>
              <a:t>Мета роботи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87661" y="1889293"/>
            <a:ext cx="6159260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err="1" smtClean="0"/>
              <a:t>Розробити</a:t>
            </a:r>
            <a:r>
              <a:rPr lang="ru-RU" sz="2400" dirty="0" smtClean="0"/>
              <a:t> </a:t>
            </a:r>
            <a:r>
              <a:rPr lang="ru-RU" sz="2400" dirty="0" err="1" smtClean="0"/>
              <a:t>серверну</a:t>
            </a:r>
            <a:r>
              <a:rPr lang="ru-RU" sz="2400" dirty="0" smtClean="0"/>
              <a:t> </a:t>
            </a:r>
            <a:r>
              <a:rPr lang="ru-RU" sz="2400" dirty="0" err="1" smtClean="0"/>
              <a:t>частину</a:t>
            </a:r>
            <a:r>
              <a:rPr lang="ru-RU" sz="2400" dirty="0" smtClean="0"/>
              <a:t> </a:t>
            </a:r>
            <a:r>
              <a:rPr lang="ru-RU" sz="2400" dirty="0" err="1"/>
              <a:t>автоматизованої</a:t>
            </a:r>
            <a:r>
              <a:rPr lang="ru-RU" sz="2400" dirty="0"/>
              <a:t> </a:t>
            </a:r>
            <a:r>
              <a:rPr lang="ru-RU" sz="2400" dirty="0" err="1"/>
              <a:t>системи</a:t>
            </a:r>
            <a:r>
              <a:rPr lang="ru-RU" sz="2400" dirty="0"/>
              <a:t> </a:t>
            </a:r>
            <a:r>
              <a:rPr lang="ru-RU" sz="2400" dirty="0" err="1"/>
              <a:t>бронювання</a:t>
            </a:r>
            <a:r>
              <a:rPr lang="ru-RU" sz="2400" dirty="0"/>
              <a:t> для </a:t>
            </a:r>
            <a:r>
              <a:rPr lang="ru-RU" sz="2400" dirty="0" err="1"/>
              <a:t>станцій</a:t>
            </a:r>
            <a:r>
              <a:rPr lang="ru-RU" sz="2400" dirty="0"/>
              <a:t> </a:t>
            </a:r>
            <a:r>
              <a:rPr lang="ru-RU" sz="2400" dirty="0" err="1"/>
              <a:t>технічного</a:t>
            </a:r>
            <a:r>
              <a:rPr lang="ru-RU" sz="2400" dirty="0"/>
              <a:t> </a:t>
            </a:r>
            <a:r>
              <a:rPr lang="ru-RU" sz="2400" dirty="0" err="1"/>
              <a:t>обслуговування</a:t>
            </a:r>
            <a:r>
              <a:rPr lang="ru-RU" sz="2400" dirty="0"/>
              <a:t> </a:t>
            </a:r>
            <a:r>
              <a:rPr lang="ru-RU" sz="2400" dirty="0" err="1" smtClean="0"/>
              <a:t>автомобілів</a:t>
            </a:r>
            <a:r>
              <a:rPr lang="ru-RU" sz="2400" dirty="0" smtClean="0"/>
              <a:t> </a:t>
            </a:r>
            <a:r>
              <a:rPr lang="ru-RU" sz="2400" dirty="0" err="1" smtClean="0"/>
              <a:t>що</a:t>
            </a:r>
            <a:r>
              <a:rPr lang="ru-RU" sz="2400" dirty="0" smtClean="0"/>
              <a:t> </a:t>
            </a:r>
            <a:r>
              <a:rPr lang="ru-RU" sz="2400" dirty="0" err="1" smtClean="0"/>
              <a:t>забезпечить</a:t>
            </a:r>
            <a:r>
              <a:rPr lang="ru-RU" sz="2400" dirty="0" smtClean="0"/>
              <a:t> онлайн-</a:t>
            </a:r>
            <a:r>
              <a:rPr lang="ru-RU" sz="2400" dirty="0" err="1" smtClean="0"/>
              <a:t>запис</a:t>
            </a:r>
            <a:r>
              <a:rPr lang="ru-RU" sz="2400" dirty="0" smtClean="0"/>
              <a:t> </a:t>
            </a:r>
            <a:r>
              <a:rPr lang="ru-RU" sz="2400" dirty="0"/>
              <a:t>без </a:t>
            </a:r>
            <a:r>
              <a:rPr lang="ru-RU" sz="2400" dirty="0" err="1"/>
              <a:t>участі</a:t>
            </a:r>
            <a:r>
              <a:rPr lang="ru-RU" sz="2400" dirty="0"/>
              <a:t> </a:t>
            </a:r>
            <a:r>
              <a:rPr lang="ru-RU" sz="2400" dirty="0" err="1" smtClean="0"/>
              <a:t>операторів</a:t>
            </a:r>
            <a:r>
              <a:rPr lang="ru-RU" sz="2400" dirty="0" smtClean="0"/>
              <a:t>, </a:t>
            </a:r>
            <a:r>
              <a:rPr lang="ru-RU" sz="2400" dirty="0" err="1" smtClean="0"/>
              <a:t>безпечну</a:t>
            </a:r>
            <a:r>
              <a:rPr lang="ru-RU" sz="2400" dirty="0" smtClean="0"/>
              <a:t> </a:t>
            </a:r>
            <a:r>
              <a:rPr lang="ru-RU" sz="2400" dirty="0" err="1"/>
              <a:t>автентифікацію</a:t>
            </a:r>
            <a:r>
              <a:rPr lang="ru-RU" sz="2400" dirty="0"/>
              <a:t> </a:t>
            </a:r>
            <a:r>
              <a:rPr lang="ru-RU" sz="2400" dirty="0" err="1" smtClean="0"/>
              <a:t>користувачів</a:t>
            </a:r>
            <a:r>
              <a:rPr lang="ru-RU" sz="2400" dirty="0" smtClean="0"/>
              <a:t>, контроль </a:t>
            </a:r>
            <a:r>
              <a:rPr lang="ru-RU" sz="2400" dirty="0"/>
              <a:t>доступу за ролями (</a:t>
            </a:r>
            <a:r>
              <a:rPr lang="en-US" sz="2400" dirty="0"/>
              <a:t>RBAC</a:t>
            </a:r>
            <a:r>
              <a:rPr lang="en-US" sz="2400" dirty="0" smtClean="0"/>
              <a:t>),</a:t>
            </a:r>
            <a:r>
              <a:rPr lang="uk-UA" sz="2400" dirty="0" smtClean="0"/>
              <a:t> </a:t>
            </a:r>
            <a:r>
              <a:rPr lang="ru-RU" sz="2400" dirty="0" err="1" smtClean="0"/>
              <a:t>ефективне</a:t>
            </a:r>
            <a:r>
              <a:rPr lang="ru-RU" sz="2400" dirty="0" smtClean="0"/>
              <a:t> </a:t>
            </a:r>
            <a:r>
              <a:rPr lang="ru-RU" sz="2400" dirty="0" err="1"/>
              <a:t>управління</a:t>
            </a:r>
            <a:r>
              <a:rPr lang="ru-RU" sz="2400" dirty="0"/>
              <a:t> </a:t>
            </a:r>
            <a:r>
              <a:rPr lang="ru-RU" sz="2400" dirty="0" err="1"/>
              <a:t>бронюваннями</a:t>
            </a:r>
            <a:r>
              <a:rPr lang="ru-RU" sz="2400" dirty="0"/>
              <a:t>, </a:t>
            </a:r>
            <a:r>
              <a:rPr lang="ru-RU" sz="2400" dirty="0" err="1"/>
              <a:t>розкладом</a:t>
            </a:r>
            <a:r>
              <a:rPr lang="ru-RU" sz="2400" dirty="0"/>
              <a:t> </a:t>
            </a:r>
            <a:r>
              <a:rPr lang="ru-RU" sz="2400" dirty="0" err="1"/>
              <a:t>майстрів</a:t>
            </a:r>
            <a:r>
              <a:rPr lang="ru-RU" sz="2400" dirty="0"/>
              <a:t> </a:t>
            </a:r>
            <a:r>
              <a:rPr lang="uk-UA" sz="2400" dirty="0" smtClean="0"/>
              <a:t>та</a:t>
            </a:r>
            <a:r>
              <a:rPr lang="ru-RU" sz="2400" dirty="0" smtClean="0"/>
              <a:t> </a:t>
            </a:r>
            <a:r>
              <a:rPr lang="ru-RU" sz="2400" dirty="0" err="1"/>
              <a:t>історією</a:t>
            </a:r>
            <a:r>
              <a:rPr lang="ru-RU" sz="2400" dirty="0"/>
              <a:t> </a:t>
            </a:r>
            <a:r>
              <a:rPr lang="ru-RU" sz="2400" dirty="0" err="1"/>
              <a:t>обслуговування</a:t>
            </a:r>
            <a:r>
              <a:rPr lang="ru-RU" sz="2400" dirty="0"/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10" y="2102802"/>
            <a:ext cx="3376647" cy="18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1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z="1600" smtClean="0">
                <a:solidFill>
                  <a:srgbClr val="FF0000"/>
                </a:solidFill>
              </a:rPr>
              <a:t>3</a:t>
            </a:fld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8320" y="5588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rgbClr val="FF0000"/>
                </a:solidFill>
              </a:rPr>
              <a:t>Актуальність роботи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462" y="3041760"/>
            <a:ext cx="3669102" cy="2203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9958" y="2019732"/>
            <a:ext cx="67789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 err="1"/>
              <a:t>Більшість</a:t>
            </a:r>
            <a:r>
              <a:rPr lang="ru-RU" dirty="0"/>
              <a:t> СТО </a:t>
            </a:r>
            <a:r>
              <a:rPr lang="ru-RU" dirty="0" err="1"/>
              <a:t>досі</a:t>
            </a:r>
            <a:r>
              <a:rPr lang="ru-RU" dirty="0"/>
              <a:t> </a:t>
            </a:r>
            <a:r>
              <a:rPr lang="ru-RU" dirty="0" err="1"/>
              <a:t>використовують</a:t>
            </a:r>
            <a:r>
              <a:rPr lang="ru-RU" dirty="0"/>
              <a:t> </a:t>
            </a:r>
            <a:r>
              <a:rPr lang="ru-RU" dirty="0" err="1"/>
              <a:t>ручний</a:t>
            </a:r>
            <a:r>
              <a:rPr lang="ru-RU" dirty="0"/>
              <a:t> </a:t>
            </a:r>
            <a:r>
              <a:rPr lang="ru-RU" dirty="0" err="1"/>
              <a:t>запис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прості</a:t>
            </a:r>
            <a:r>
              <a:rPr lang="ru-RU" dirty="0"/>
              <a:t> </a:t>
            </a:r>
            <a:r>
              <a:rPr lang="ru-RU" dirty="0" err="1"/>
              <a:t>форми</a:t>
            </a:r>
            <a:r>
              <a:rPr lang="ru-RU" dirty="0"/>
              <a:t> без </a:t>
            </a:r>
            <a:r>
              <a:rPr lang="ru-RU" dirty="0" err="1"/>
              <a:t>інтеграції</a:t>
            </a:r>
            <a:r>
              <a:rPr lang="ru-RU" dirty="0"/>
              <a:t> з базою </a:t>
            </a:r>
            <a:r>
              <a:rPr lang="ru-RU" dirty="0" err="1" smtClean="0"/>
              <a:t>даних</a:t>
            </a:r>
            <a:r>
              <a:rPr lang="ru-RU" dirty="0" smtClean="0"/>
              <a:t>;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 err="1" smtClean="0"/>
              <a:t>Відсутність</a:t>
            </a:r>
            <a:r>
              <a:rPr lang="ru-RU" dirty="0" smtClean="0"/>
              <a:t> </a:t>
            </a:r>
            <a:r>
              <a:rPr lang="ru-RU" dirty="0"/>
              <a:t>реального </a:t>
            </a:r>
            <a:r>
              <a:rPr lang="ru-RU" dirty="0" err="1"/>
              <a:t>управління</a:t>
            </a:r>
            <a:r>
              <a:rPr lang="ru-RU" dirty="0"/>
              <a:t> </a:t>
            </a:r>
            <a:r>
              <a:rPr lang="ru-RU" dirty="0" err="1"/>
              <a:t>розкладом</a:t>
            </a:r>
            <a:r>
              <a:rPr lang="ru-RU" dirty="0"/>
              <a:t> часто </a:t>
            </a:r>
            <a:r>
              <a:rPr lang="ru-RU" dirty="0" err="1"/>
              <a:t>призводить</a:t>
            </a:r>
            <a:r>
              <a:rPr lang="ru-RU" dirty="0"/>
              <a:t> до накладок і </a:t>
            </a:r>
            <a:r>
              <a:rPr lang="ru-RU" dirty="0" err="1"/>
              <a:t>втрати</a:t>
            </a:r>
            <a:r>
              <a:rPr lang="ru-RU" dirty="0"/>
              <a:t> </a:t>
            </a:r>
            <a:r>
              <a:rPr lang="ru-RU" dirty="0" err="1"/>
              <a:t>клієнтів</a:t>
            </a:r>
            <a:r>
              <a:rPr lang="ru-RU" dirty="0" smtClean="0"/>
              <a:t>;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 err="1"/>
              <a:t>Сучасні</a:t>
            </a:r>
            <a:r>
              <a:rPr lang="ru-RU" dirty="0"/>
              <a:t> </a:t>
            </a:r>
            <a:r>
              <a:rPr lang="ru-RU" dirty="0" err="1"/>
              <a:t>сервіси</a:t>
            </a:r>
            <a:r>
              <a:rPr lang="ru-RU" dirty="0"/>
              <a:t> </a:t>
            </a:r>
            <a:r>
              <a:rPr lang="ru-RU" dirty="0" err="1"/>
              <a:t>потребують</a:t>
            </a:r>
            <a:r>
              <a:rPr lang="ru-RU" dirty="0"/>
              <a:t> </a:t>
            </a:r>
            <a:r>
              <a:rPr lang="ru-RU" dirty="0" err="1"/>
              <a:t>масштабованої</a:t>
            </a:r>
            <a:r>
              <a:rPr lang="ru-RU" dirty="0"/>
              <a:t>, </a:t>
            </a:r>
            <a:r>
              <a:rPr lang="ru-RU" dirty="0" err="1"/>
              <a:t>безпечної</a:t>
            </a:r>
            <a:r>
              <a:rPr lang="ru-RU" dirty="0"/>
              <a:t> та </a:t>
            </a:r>
            <a:r>
              <a:rPr lang="ru-RU" dirty="0" err="1"/>
              <a:t>автоматизованої</a:t>
            </a:r>
            <a:r>
              <a:rPr lang="ru-RU" dirty="0"/>
              <a:t> </a:t>
            </a:r>
            <a:r>
              <a:rPr lang="ru-RU" dirty="0" err="1"/>
              <a:t>системи</a:t>
            </a:r>
            <a:r>
              <a:rPr lang="ru-RU" dirty="0"/>
              <a:t>, яку легко </a:t>
            </a:r>
            <a:r>
              <a:rPr lang="ru-RU" dirty="0" err="1"/>
              <a:t>інтегрувати</a:t>
            </a:r>
            <a:r>
              <a:rPr lang="ru-RU" dirty="0"/>
              <a:t> з </a:t>
            </a:r>
            <a:r>
              <a:rPr lang="ru-RU" dirty="0" err="1"/>
              <a:t>мобільними</a:t>
            </a:r>
            <a:r>
              <a:rPr lang="ru-RU" dirty="0"/>
              <a:t> </a:t>
            </a:r>
            <a:r>
              <a:rPr lang="ru-RU" dirty="0" err="1"/>
              <a:t>застосунками</a:t>
            </a:r>
            <a:r>
              <a:rPr lang="ru-RU" dirty="0"/>
              <a:t>, </a:t>
            </a:r>
            <a:r>
              <a:rPr lang="en-US" dirty="0"/>
              <a:t>CRM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платіжними</a:t>
            </a:r>
            <a:r>
              <a:rPr lang="ru-RU" dirty="0"/>
              <a:t> </a:t>
            </a:r>
            <a:r>
              <a:rPr lang="ru-RU" dirty="0" err="1"/>
              <a:t>сервісами</a:t>
            </a:r>
            <a:r>
              <a:rPr lang="ru-RU" dirty="0" smtClean="0"/>
              <a:t>;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 smtClean="0"/>
              <a:t> </a:t>
            </a:r>
            <a:r>
              <a:rPr lang="ru-RU" dirty="0"/>
              <a:t>Система </a:t>
            </a:r>
            <a:r>
              <a:rPr lang="ru-RU" dirty="0" err="1"/>
              <a:t>відповідає</a:t>
            </a:r>
            <a:r>
              <a:rPr lang="ru-RU" dirty="0"/>
              <a:t> </a:t>
            </a:r>
            <a:r>
              <a:rPr lang="ru-RU" dirty="0" err="1"/>
              <a:t>вимогам</a:t>
            </a:r>
            <a:r>
              <a:rPr lang="ru-RU" dirty="0"/>
              <a:t> </a:t>
            </a:r>
            <a:r>
              <a:rPr lang="ru-RU" dirty="0" err="1"/>
              <a:t>цифрової</a:t>
            </a:r>
            <a:r>
              <a:rPr lang="ru-RU" dirty="0"/>
              <a:t> </a:t>
            </a:r>
            <a:r>
              <a:rPr lang="ru-RU" dirty="0" err="1"/>
              <a:t>трансформації</a:t>
            </a:r>
            <a:r>
              <a:rPr lang="ru-RU" dirty="0"/>
              <a:t> </a:t>
            </a:r>
            <a:r>
              <a:rPr lang="ru-RU" dirty="0" err="1"/>
              <a:t>сервісних</a:t>
            </a:r>
            <a:r>
              <a:rPr lang="ru-RU" dirty="0"/>
              <a:t> </a:t>
            </a:r>
            <a:r>
              <a:rPr lang="ru-RU" dirty="0" err="1"/>
              <a:t>підприємств</a:t>
            </a:r>
            <a:r>
              <a:rPr lang="ru-RU" dirty="0"/>
              <a:t> та </a:t>
            </a:r>
            <a:r>
              <a:rPr lang="ru-RU" dirty="0" err="1"/>
              <a:t>покращує</a:t>
            </a:r>
            <a:r>
              <a:rPr lang="ru-RU" dirty="0"/>
              <a:t> </a:t>
            </a:r>
            <a:r>
              <a:rPr lang="ru-RU" dirty="0" err="1"/>
              <a:t>якість</a:t>
            </a:r>
            <a:r>
              <a:rPr lang="ru-RU" dirty="0"/>
              <a:t> </a:t>
            </a:r>
            <a:r>
              <a:rPr lang="ru-RU" dirty="0" err="1"/>
              <a:t>обслуговування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5612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324"/>
            <a:ext cx="12192000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z="1600" smtClean="0">
                <a:solidFill>
                  <a:srgbClr val="FF0000"/>
                </a:solidFill>
              </a:rPr>
              <a:t>4</a:t>
            </a:fld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8320" y="5588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rgbClr val="FF0000"/>
                </a:solidFill>
              </a:rPr>
              <a:t>Аналіз існуючих рішень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087" y="1423357"/>
            <a:ext cx="3735511" cy="19282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2" t="34458" r="24957" b="39775"/>
          <a:stretch/>
        </p:blipFill>
        <p:spPr>
          <a:xfrm>
            <a:off x="719408" y="1351549"/>
            <a:ext cx="5301829" cy="12091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10"/>
          <a:stretch/>
        </p:blipFill>
        <p:spPr>
          <a:xfrm>
            <a:off x="806389" y="3321925"/>
            <a:ext cx="1496863" cy="18124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13940" y="3407434"/>
            <a:ext cx="305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https://fstyle.kh.ua/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42450" y="5249243"/>
            <a:ext cx="302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https://www.sto.kharkov.ua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923025" y="2618166"/>
            <a:ext cx="513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www.arvenauto.com/ua/service-ua.html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370322" y="3671369"/>
            <a:ext cx="79593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rgbClr val="FF0000"/>
                </a:solidFill>
              </a:rPr>
              <a:t>Прогалини в наявних аналогах</a:t>
            </a:r>
            <a:r>
              <a:rPr lang="en-US" sz="2000" dirty="0" smtClean="0">
                <a:solidFill>
                  <a:srgbClr val="FF0000"/>
                </a:solidFill>
              </a:rPr>
              <a:t>:</a:t>
            </a:r>
            <a:endParaRPr lang="ru-RU" sz="2000" dirty="0" smtClean="0">
              <a:solidFill>
                <a:srgbClr val="FF0000"/>
              </a:solidFill>
            </a:endParaRP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</a:rPr>
              <a:t>❌ </a:t>
            </a:r>
            <a:r>
              <a:rPr lang="ru-RU" sz="2000" dirty="0" err="1" smtClean="0">
                <a:solidFill>
                  <a:schemeClr val="accent1">
                    <a:lumMod val="50000"/>
                  </a:schemeClr>
                </a:solidFill>
              </a:rPr>
              <a:t>Відсутність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2000" dirty="0" err="1">
                <a:solidFill>
                  <a:schemeClr val="accent1">
                    <a:lumMod val="50000"/>
                  </a:schemeClr>
                </a:solidFill>
              </a:rPr>
              <a:t>інтерактивного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 онлайн-</a:t>
            </a:r>
            <a:r>
              <a:rPr lang="ru-RU" sz="2000" dirty="0" err="1">
                <a:solidFill>
                  <a:schemeClr val="accent1">
                    <a:lumMod val="50000"/>
                  </a:schemeClr>
                </a:solidFill>
              </a:rPr>
              <a:t>бронювання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 з </a:t>
            </a:r>
            <a:r>
              <a:rPr lang="ru-RU" sz="2000" dirty="0" err="1">
                <a:solidFill>
                  <a:schemeClr val="accent1">
                    <a:lumMod val="50000"/>
                  </a:schemeClr>
                </a:solidFill>
              </a:rPr>
              <a:t>перевіркою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2000" dirty="0" err="1">
                <a:solidFill>
                  <a:schemeClr val="accent1">
                    <a:lumMod val="50000"/>
                  </a:schemeClr>
                </a:solidFill>
              </a:rPr>
              <a:t>доступності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 часу</a:t>
            </a: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</a:rPr>
              <a:t>❌ </a:t>
            </a:r>
            <a:r>
              <a:rPr lang="ru-RU" sz="2000" dirty="0" err="1">
                <a:solidFill>
                  <a:schemeClr val="accent1">
                    <a:lumMod val="50000"/>
                  </a:schemeClr>
                </a:solidFill>
              </a:rPr>
              <a:t>Відсутність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 реального </a:t>
            </a:r>
            <a:r>
              <a:rPr lang="ru-RU" sz="2000" dirty="0" err="1">
                <a:solidFill>
                  <a:schemeClr val="accent1">
                    <a:lumMod val="50000"/>
                  </a:schemeClr>
                </a:solidFill>
              </a:rPr>
              <a:t>розкладу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2000" dirty="0" err="1">
                <a:solidFill>
                  <a:schemeClr val="accent1">
                    <a:lumMod val="50000"/>
                  </a:schemeClr>
                </a:solidFill>
              </a:rPr>
              <a:t>майстрів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 та </a:t>
            </a:r>
            <a:r>
              <a:rPr lang="ru-RU" sz="2000" dirty="0" err="1">
                <a:solidFill>
                  <a:schemeClr val="accent1">
                    <a:lumMod val="50000"/>
                  </a:schemeClr>
                </a:solidFill>
              </a:rPr>
              <a:t>станцій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ru-RU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</a:rPr>
              <a:t>❌ </a:t>
            </a:r>
            <a:r>
              <a:rPr lang="ru-RU" sz="2000" dirty="0" err="1">
                <a:solidFill>
                  <a:schemeClr val="accent1">
                    <a:lumMod val="50000"/>
                  </a:schemeClr>
                </a:solidFill>
              </a:rPr>
              <a:t>Відсутність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2000" dirty="0" err="1">
                <a:solidFill>
                  <a:schemeClr val="accent1">
                    <a:lumMod val="50000"/>
                  </a:schemeClr>
                </a:solidFill>
              </a:rPr>
              <a:t>особистого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2000" dirty="0" err="1">
                <a:solidFill>
                  <a:schemeClr val="accent1">
                    <a:lumMod val="50000"/>
                  </a:schemeClr>
                </a:solidFill>
              </a:rPr>
              <a:t>кабінету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2000" dirty="0" err="1" smtClean="0">
                <a:solidFill>
                  <a:schemeClr val="accent1">
                    <a:lumMod val="50000"/>
                  </a:schemeClr>
                </a:solidFill>
              </a:rPr>
              <a:t>користувача</a:t>
            </a:r>
            <a:endParaRPr lang="ru-RU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❌ </a:t>
            </a:r>
            <a:r>
              <a:rPr lang="ru-RU" sz="2000" dirty="0" err="1">
                <a:solidFill>
                  <a:schemeClr val="accent1">
                    <a:lumMod val="50000"/>
                  </a:schemeClr>
                </a:solidFill>
              </a:rPr>
              <a:t>Відсутність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2000" dirty="0" err="1">
                <a:solidFill>
                  <a:schemeClr val="accent1">
                    <a:lumMod val="50000"/>
                  </a:schemeClr>
                </a:solidFill>
              </a:rPr>
              <a:t>розмежування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 ролей персоналу </a:t>
            </a:r>
            <a:endParaRPr lang="ru-RU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</a:rPr>
              <a:t>❌ </a:t>
            </a:r>
            <a:r>
              <a:rPr lang="ru-RU" sz="2000" dirty="0" err="1">
                <a:solidFill>
                  <a:schemeClr val="accent1">
                    <a:lumMod val="50000"/>
                  </a:schemeClr>
                </a:solidFill>
              </a:rPr>
              <a:t>Відсутність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2000" dirty="0" err="1" smtClean="0">
                <a:solidFill>
                  <a:schemeClr val="accent1">
                    <a:lumMod val="50000"/>
                  </a:schemeClr>
                </a:solidFill>
              </a:rPr>
              <a:t>інтеграції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з базою </a:t>
            </a:r>
            <a:r>
              <a:rPr lang="ru-RU" sz="2000" dirty="0" err="1">
                <a:solidFill>
                  <a:schemeClr val="accent1">
                    <a:lumMod val="50000"/>
                  </a:schemeClr>
                </a:solidFill>
              </a:rPr>
              <a:t>даних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 для </a:t>
            </a:r>
            <a:r>
              <a:rPr lang="ru-RU" sz="2000" dirty="0" err="1">
                <a:solidFill>
                  <a:schemeClr val="accent1">
                    <a:lumMod val="50000"/>
                  </a:schemeClr>
                </a:solidFill>
              </a:rPr>
              <a:t>зберігання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2000" dirty="0" err="1">
                <a:solidFill>
                  <a:schemeClr val="accent1">
                    <a:lumMod val="50000"/>
                  </a:schemeClr>
                </a:solidFill>
              </a:rPr>
              <a:t>історії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2000" dirty="0" err="1" smtClean="0">
                <a:solidFill>
                  <a:schemeClr val="accent1">
                    <a:lumMod val="50000"/>
                  </a:schemeClr>
                </a:solidFill>
              </a:rPr>
              <a:t>обслуговувань</a:t>
            </a:r>
            <a:endParaRPr lang="ru-RU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339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z="1600" smtClean="0">
                <a:solidFill>
                  <a:srgbClr val="FF0000"/>
                </a:solidFill>
              </a:rPr>
              <a:t>5</a:t>
            </a:fld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8320" y="5588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rgbClr val="FF0000"/>
                </a:solidFill>
              </a:rPr>
              <a:t>Постановка задачі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7840" y="1483360"/>
            <a:ext cx="89103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err="1" smtClean="0"/>
              <a:t>Основні</a:t>
            </a:r>
            <a:r>
              <a:rPr lang="ru-RU" sz="2000" dirty="0" smtClean="0"/>
              <a:t> </a:t>
            </a:r>
            <a:r>
              <a:rPr lang="ru-RU" sz="2000" dirty="0" err="1" smtClean="0"/>
              <a:t>задачі</a:t>
            </a:r>
            <a:r>
              <a:rPr lang="ru-RU" sz="2000" dirty="0" smtClean="0"/>
              <a:t>:</a:t>
            </a:r>
          </a:p>
          <a:p>
            <a:pPr algn="just"/>
            <a:r>
              <a:rPr lang="ru-RU" sz="2000" dirty="0" smtClean="0"/>
              <a:t>- </a:t>
            </a:r>
            <a:r>
              <a:rPr lang="ru-RU" sz="2000" dirty="0" err="1" smtClean="0"/>
              <a:t>забезпечити</a:t>
            </a:r>
            <a:r>
              <a:rPr lang="ru-RU" sz="2000" dirty="0" smtClean="0"/>
              <a:t> </a:t>
            </a:r>
            <a:r>
              <a:rPr lang="ru-RU" sz="2000" dirty="0" err="1" smtClean="0"/>
              <a:t>автоматизацію</a:t>
            </a:r>
            <a:r>
              <a:rPr lang="ru-RU" sz="2000" dirty="0" smtClean="0"/>
              <a:t> </a:t>
            </a:r>
            <a:r>
              <a:rPr lang="ru-RU" sz="2000" dirty="0" err="1" smtClean="0"/>
              <a:t>запису</a:t>
            </a:r>
            <a:r>
              <a:rPr lang="ru-RU" sz="2000" dirty="0" smtClean="0"/>
              <a:t> </a:t>
            </a:r>
            <a:r>
              <a:rPr lang="ru-RU" sz="2000" dirty="0" err="1" smtClean="0"/>
              <a:t>клієнтів</a:t>
            </a:r>
            <a:r>
              <a:rPr lang="ru-RU" sz="2000" dirty="0" smtClean="0"/>
              <a:t> без </a:t>
            </a:r>
            <a:r>
              <a:rPr lang="ru-RU" sz="2000" dirty="0" err="1" smtClean="0"/>
              <a:t>телефонних</a:t>
            </a:r>
            <a:r>
              <a:rPr lang="ru-RU" sz="2000" dirty="0" smtClean="0"/>
              <a:t> </a:t>
            </a:r>
            <a:r>
              <a:rPr lang="ru-RU" sz="2000" dirty="0" err="1" smtClean="0"/>
              <a:t>дзвінків</a:t>
            </a:r>
            <a:r>
              <a:rPr lang="ru-RU" sz="2000" dirty="0" smtClean="0"/>
              <a:t>;</a:t>
            </a:r>
          </a:p>
          <a:p>
            <a:pPr algn="just"/>
            <a:r>
              <a:rPr lang="ru-RU" sz="2000" dirty="0" smtClean="0"/>
              <a:t>- </a:t>
            </a:r>
            <a:r>
              <a:rPr lang="ru-RU" sz="2000" dirty="0" err="1" smtClean="0"/>
              <a:t>реалізувати</a:t>
            </a:r>
            <a:r>
              <a:rPr lang="ru-RU" sz="2000" dirty="0" smtClean="0"/>
              <a:t> </a:t>
            </a:r>
            <a:r>
              <a:rPr lang="en-US" sz="2000" dirty="0" smtClean="0"/>
              <a:t>JWT-</a:t>
            </a:r>
            <a:r>
              <a:rPr lang="ru-RU" sz="2000" dirty="0" err="1" smtClean="0"/>
              <a:t>автентифікацію</a:t>
            </a:r>
            <a:r>
              <a:rPr lang="ru-RU" sz="2000" dirty="0" smtClean="0"/>
              <a:t> та контроль доступу за ролями (</a:t>
            </a:r>
            <a:r>
              <a:rPr lang="en-US" sz="2000" dirty="0" smtClean="0"/>
              <a:t>RBAC);</a:t>
            </a:r>
          </a:p>
          <a:p>
            <a:pPr algn="just"/>
            <a:r>
              <a:rPr lang="ru-RU" sz="2000" dirty="0" smtClean="0"/>
              <a:t>- </a:t>
            </a:r>
            <a:r>
              <a:rPr lang="ru-RU" sz="2000" dirty="0" err="1" smtClean="0"/>
              <a:t>створити</a:t>
            </a:r>
            <a:r>
              <a:rPr lang="ru-RU" sz="2000" dirty="0" smtClean="0"/>
              <a:t> </a:t>
            </a:r>
            <a:r>
              <a:rPr lang="ru-RU" sz="2000" dirty="0" err="1" smtClean="0"/>
              <a:t>зручний</a:t>
            </a:r>
            <a:r>
              <a:rPr lang="ru-RU" sz="2000" dirty="0" smtClean="0"/>
              <a:t> ресурсно-</a:t>
            </a:r>
            <a:r>
              <a:rPr lang="ru-RU" sz="2000" dirty="0" err="1" smtClean="0"/>
              <a:t>орієнтований</a:t>
            </a:r>
            <a:r>
              <a:rPr lang="ru-RU" sz="2000" dirty="0" smtClean="0"/>
              <a:t> </a:t>
            </a:r>
            <a:r>
              <a:rPr lang="en-US" sz="2000" dirty="0" smtClean="0"/>
              <a:t>REST API </a:t>
            </a:r>
            <a:r>
              <a:rPr lang="ru-RU" sz="2000" dirty="0" smtClean="0"/>
              <a:t>для </a:t>
            </a:r>
            <a:r>
              <a:rPr lang="ru-RU" sz="2000" dirty="0" err="1" smtClean="0"/>
              <a:t>взаємодії</a:t>
            </a:r>
            <a:r>
              <a:rPr lang="ru-RU" sz="2000" dirty="0" smtClean="0"/>
              <a:t> з </a:t>
            </a:r>
            <a:r>
              <a:rPr lang="ru-RU" sz="2000" dirty="0" err="1" smtClean="0"/>
              <a:t>користувачами</a:t>
            </a:r>
            <a:r>
              <a:rPr lang="ru-RU" sz="2000" dirty="0" smtClean="0"/>
              <a:t>, СТО, </a:t>
            </a:r>
            <a:r>
              <a:rPr lang="ru-RU" sz="2000" dirty="0" err="1" smtClean="0"/>
              <a:t>послугами</a:t>
            </a:r>
            <a:r>
              <a:rPr lang="ru-RU" sz="2000" dirty="0" smtClean="0"/>
              <a:t> та </a:t>
            </a:r>
            <a:r>
              <a:rPr lang="ru-RU" sz="2000" dirty="0" err="1" smtClean="0"/>
              <a:t>бронюваннями</a:t>
            </a:r>
            <a:r>
              <a:rPr lang="ru-RU" sz="2000" dirty="0" smtClean="0"/>
              <a:t>;</a:t>
            </a:r>
          </a:p>
          <a:p>
            <a:pPr algn="just"/>
            <a:r>
              <a:rPr lang="ru-RU" sz="2000" dirty="0" smtClean="0"/>
              <a:t>- </a:t>
            </a:r>
            <a:r>
              <a:rPr lang="ru-RU" sz="2000" dirty="0" err="1" smtClean="0"/>
              <a:t>побудувати</a:t>
            </a:r>
            <a:r>
              <a:rPr lang="ru-RU" sz="2000" dirty="0" smtClean="0"/>
              <a:t> структуру </a:t>
            </a:r>
            <a:r>
              <a:rPr lang="ru-RU" sz="2000" dirty="0" err="1" smtClean="0"/>
              <a:t>бази</a:t>
            </a:r>
            <a:r>
              <a:rPr lang="ru-RU" sz="2000" dirty="0" smtClean="0"/>
              <a:t> </a:t>
            </a:r>
            <a:r>
              <a:rPr lang="ru-RU" sz="2000" dirty="0" err="1" smtClean="0"/>
              <a:t>даних</a:t>
            </a:r>
            <a:r>
              <a:rPr lang="ru-RU" sz="2000" dirty="0" smtClean="0"/>
              <a:t>, </a:t>
            </a:r>
            <a:r>
              <a:rPr lang="ru-RU" sz="2000" dirty="0" err="1" smtClean="0"/>
              <a:t>оптимізовану</a:t>
            </a:r>
            <a:r>
              <a:rPr lang="ru-RU" sz="2000" dirty="0" smtClean="0"/>
              <a:t> для </a:t>
            </a:r>
            <a:r>
              <a:rPr lang="ru-RU" sz="2000" dirty="0" err="1" smtClean="0"/>
              <a:t>продуктивності</a:t>
            </a:r>
            <a:r>
              <a:rPr lang="ru-RU" sz="2000" dirty="0" smtClean="0"/>
              <a:t> (</a:t>
            </a:r>
            <a:r>
              <a:rPr lang="ru-RU" sz="2000" dirty="0" err="1" smtClean="0"/>
              <a:t>індекси</a:t>
            </a:r>
            <a:r>
              <a:rPr lang="ru-RU" sz="2000" dirty="0" smtClean="0"/>
              <a:t>, </a:t>
            </a:r>
            <a:r>
              <a:rPr lang="ru-RU" sz="2000" dirty="0" err="1" smtClean="0"/>
              <a:t>нормалізація</a:t>
            </a:r>
            <a:r>
              <a:rPr lang="ru-RU" sz="2000" dirty="0" smtClean="0"/>
              <a:t>, </a:t>
            </a:r>
            <a:r>
              <a:rPr lang="ru-RU" sz="2000" dirty="0" err="1" smtClean="0"/>
              <a:t>кешування</a:t>
            </a:r>
            <a:r>
              <a:rPr lang="ru-RU" sz="2000" dirty="0" smtClean="0"/>
              <a:t>);</a:t>
            </a:r>
          </a:p>
          <a:p>
            <a:pPr algn="just"/>
            <a:r>
              <a:rPr lang="ru-RU" sz="2000" dirty="0" smtClean="0"/>
              <a:t>- </a:t>
            </a:r>
            <a:r>
              <a:rPr lang="ru-RU" sz="2000" dirty="0" err="1" smtClean="0"/>
              <a:t>інтегрувати</a:t>
            </a:r>
            <a:r>
              <a:rPr lang="ru-RU" sz="2000" dirty="0" smtClean="0"/>
              <a:t> </a:t>
            </a:r>
            <a:r>
              <a:rPr lang="ru-RU" sz="2000" dirty="0" err="1" smtClean="0"/>
              <a:t>сповіщення</a:t>
            </a:r>
            <a:r>
              <a:rPr lang="ru-RU" sz="2000" dirty="0" smtClean="0"/>
              <a:t> через </a:t>
            </a:r>
            <a:r>
              <a:rPr lang="en-US" sz="2000" dirty="0" smtClean="0"/>
              <a:t>email (SMTP).</a:t>
            </a:r>
          </a:p>
          <a:p>
            <a:pPr algn="just"/>
            <a:r>
              <a:rPr lang="ru-RU" sz="2000" dirty="0" smtClean="0"/>
              <a:t>Система повинна бути </a:t>
            </a:r>
            <a:r>
              <a:rPr lang="ru-RU" sz="2000" dirty="0" err="1" smtClean="0"/>
              <a:t>масштабованою</a:t>
            </a:r>
            <a:r>
              <a:rPr lang="ru-RU" sz="2000" dirty="0" smtClean="0"/>
              <a:t>, </a:t>
            </a:r>
            <a:r>
              <a:rPr lang="ru-RU" sz="2000" dirty="0" err="1" smtClean="0"/>
              <a:t>безпечною</a:t>
            </a:r>
            <a:r>
              <a:rPr lang="ru-RU" sz="2000" dirty="0" smtClean="0"/>
              <a:t> та готовою до </a:t>
            </a:r>
            <a:r>
              <a:rPr lang="ru-RU" sz="2000" dirty="0" err="1" smtClean="0"/>
              <a:t>подальшого</a:t>
            </a:r>
            <a:r>
              <a:rPr lang="ru-RU" sz="2000" dirty="0" smtClean="0"/>
              <a:t> </a:t>
            </a:r>
            <a:r>
              <a:rPr lang="ru-RU" sz="2000" dirty="0" err="1" smtClean="0"/>
              <a:t>розширення</a:t>
            </a:r>
            <a:r>
              <a:rPr lang="ru-RU" sz="2000" dirty="0" smtClean="0"/>
              <a:t> (таких як </a:t>
            </a:r>
            <a:r>
              <a:rPr lang="ru-RU" sz="2000" dirty="0" err="1" smtClean="0"/>
              <a:t>підключення</a:t>
            </a:r>
            <a:r>
              <a:rPr lang="ru-RU" sz="2000" dirty="0" smtClean="0"/>
              <a:t> </a:t>
            </a:r>
            <a:r>
              <a:rPr lang="ru-RU" sz="2000" dirty="0" err="1" smtClean="0"/>
              <a:t>платіжних</a:t>
            </a:r>
            <a:r>
              <a:rPr lang="ru-RU" sz="2000" dirty="0" smtClean="0"/>
              <a:t> </a:t>
            </a:r>
            <a:r>
              <a:rPr lang="ru-RU" sz="2000" dirty="0" err="1" smtClean="0"/>
              <a:t>сервісів</a:t>
            </a:r>
            <a:r>
              <a:rPr lang="ru-RU" sz="2000" dirty="0" smtClean="0"/>
              <a:t>).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5782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z="1600" smtClean="0">
                <a:solidFill>
                  <a:srgbClr val="FF0000"/>
                </a:solidFill>
              </a:rPr>
              <a:t>6</a:t>
            </a:fld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42160" y="335614"/>
            <a:ext cx="891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RESTFul</a:t>
            </a:r>
            <a:r>
              <a:rPr lang="en-US" sz="3200" dirty="0" smtClean="0">
                <a:solidFill>
                  <a:srgbClr val="FF0000"/>
                </a:solidFill>
              </a:rPr>
              <a:t> API: </a:t>
            </a:r>
            <a:r>
              <a:rPr lang="uk-UA" sz="3200" dirty="0" smtClean="0">
                <a:solidFill>
                  <a:srgbClr val="FF0000"/>
                </a:solidFill>
              </a:rPr>
              <a:t>як побудована серверна частина</a:t>
            </a:r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" y="1056914"/>
            <a:ext cx="5760720" cy="312900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492" y="3429000"/>
            <a:ext cx="6497068" cy="26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2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z="1600" smtClean="0">
                <a:solidFill>
                  <a:srgbClr val="FF0000"/>
                </a:solidFill>
              </a:rPr>
              <a:t>7</a:t>
            </a:fld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8320" y="5588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RESTFul</a:t>
            </a:r>
            <a:r>
              <a:rPr lang="en-US" sz="3200" dirty="0" smtClean="0">
                <a:solidFill>
                  <a:srgbClr val="FF0000"/>
                </a:solidFill>
              </a:rPr>
              <a:t> API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6640" y="2032000"/>
            <a:ext cx="96824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REST API (Representational State Transfer) — </a:t>
            </a:r>
            <a:r>
              <a:rPr lang="ru-RU" sz="2000" dirty="0" err="1" smtClean="0"/>
              <a:t>це</a:t>
            </a:r>
            <a:r>
              <a:rPr lang="ru-RU" sz="2000" dirty="0" smtClean="0"/>
              <a:t> стиль </a:t>
            </a:r>
            <a:r>
              <a:rPr lang="ru-RU" sz="2000" dirty="0" err="1" smtClean="0"/>
              <a:t>архітектури</a:t>
            </a:r>
            <a:r>
              <a:rPr lang="ru-RU" sz="2000" dirty="0" smtClean="0"/>
              <a:t> для </a:t>
            </a:r>
            <a:r>
              <a:rPr lang="ru-RU" sz="2000" dirty="0" err="1" smtClean="0"/>
              <a:t>побудови</a:t>
            </a:r>
            <a:r>
              <a:rPr lang="ru-RU" sz="2000" dirty="0" smtClean="0"/>
              <a:t> веб-</a:t>
            </a:r>
            <a:r>
              <a:rPr lang="ru-RU" sz="2000" dirty="0" err="1" smtClean="0"/>
              <a:t>сервісів</a:t>
            </a:r>
            <a:r>
              <a:rPr lang="ru-RU" sz="2000" dirty="0" smtClean="0"/>
              <a:t>, </a:t>
            </a:r>
            <a:r>
              <a:rPr lang="ru-RU" sz="2000" dirty="0" err="1" smtClean="0"/>
              <a:t>що</a:t>
            </a:r>
            <a:r>
              <a:rPr lang="ru-RU" sz="2000" dirty="0" smtClean="0"/>
              <a:t> </a:t>
            </a:r>
            <a:r>
              <a:rPr lang="ru-RU" sz="2000" dirty="0" err="1" smtClean="0"/>
              <a:t>працюють</a:t>
            </a:r>
            <a:r>
              <a:rPr lang="ru-RU" sz="2000" dirty="0" smtClean="0"/>
              <a:t> через </a:t>
            </a:r>
            <a:r>
              <a:rPr lang="ru-RU" sz="2000" dirty="0" err="1" smtClean="0"/>
              <a:t>стандартні</a:t>
            </a:r>
            <a:r>
              <a:rPr lang="ru-RU" sz="2000" dirty="0" smtClean="0"/>
              <a:t> </a:t>
            </a:r>
            <a:r>
              <a:rPr lang="en-US" sz="2000" dirty="0" smtClean="0"/>
              <a:t>HTTP-</a:t>
            </a:r>
            <a:r>
              <a:rPr lang="ru-RU" sz="2000" dirty="0" err="1" smtClean="0"/>
              <a:t>запити</a:t>
            </a:r>
            <a:r>
              <a:rPr lang="ru-RU" sz="2000" dirty="0" smtClean="0"/>
              <a:t> (</a:t>
            </a:r>
            <a:r>
              <a:rPr lang="en-US" sz="2000" dirty="0" smtClean="0"/>
              <a:t>GET, POST, PUT, DELETE). </a:t>
            </a:r>
            <a:endParaRPr lang="ru-RU" sz="2000" dirty="0" smtClean="0"/>
          </a:p>
          <a:p>
            <a:endParaRPr lang="ru-RU" sz="2000" dirty="0" smtClean="0"/>
          </a:p>
          <a:p>
            <a:r>
              <a:rPr lang="en-US" sz="2000" dirty="0" smtClean="0"/>
              <a:t>Resource-style API — </a:t>
            </a:r>
            <a:r>
              <a:rPr lang="ru-RU" sz="2000" dirty="0" err="1" smtClean="0"/>
              <a:t>це</a:t>
            </a:r>
            <a:r>
              <a:rPr lang="ru-RU" sz="2000" dirty="0" smtClean="0"/>
              <a:t> </a:t>
            </a:r>
            <a:r>
              <a:rPr lang="ru-RU" sz="2000" dirty="0" err="1" smtClean="0"/>
              <a:t>підхід</a:t>
            </a:r>
            <a:r>
              <a:rPr lang="ru-RU" sz="2000" dirty="0" smtClean="0"/>
              <a:t> у межах </a:t>
            </a:r>
            <a:r>
              <a:rPr lang="en-US" sz="2000" dirty="0" smtClean="0"/>
              <a:t>REST, </a:t>
            </a:r>
            <a:r>
              <a:rPr lang="ru-RU" sz="2000" dirty="0" smtClean="0"/>
              <a:t>де </a:t>
            </a:r>
            <a:r>
              <a:rPr lang="ru-RU" sz="2000" dirty="0" err="1" smtClean="0"/>
              <a:t>кожна</a:t>
            </a:r>
            <a:r>
              <a:rPr lang="ru-RU" sz="2000" dirty="0" smtClean="0"/>
              <a:t> </a:t>
            </a:r>
            <a:r>
              <a:rPr lang="ru-RU" sz="2000" dirty="0" err="1" smtClean="0"/>
              <a:t>сутність</a:t>
            </a:r>
            <a:r>
              <a:rPr lang="ru-RU" sz="2000" dirty="0" smtClean="0"/>
              <a:t> (</a:t>
            </a:r>
            <a:r>
              <a:rPr lang="ru-RU" sz="2000" dirty="0" err="1" smtClean="0"/>
              <a:t>користувач</a:t>
            </a:r>
            <a:r>
              <a:rPr lang="ru-RU" sz="2000" dirty="0" smtClean="0"/>
              <a:t>, </a:t>
            </a:r>
            <a:r>
              <a:rPr lang="ru-RU" sz="2000" dirty="0" err="1" smtClean="0"/>
              <a:t>автомобіль</a:t>
            </a:r>
            <a:r>
              <a:rPr lang="ru-RU" sz="2000" dirty="0" smtClean="0"/>
              <a:t>, </a:t>
            </a:r>
            <a:r>
              <a:rPr lang="ru-RU" sz="2000" dirty="0" err="1" smtClean="0"/>
              <a:t>бронювання</a:t>
            </a:r>
            <a:r>
              <a:rPr lang="ru-RU" sz="2000" dirty="0" smtClean="0"/>
              <a:t> </a:t>
            </a:r>
            <a:r>
              <a:rPr lang="ru-RU" sz="2000" dirty="0" err="1" smtClean="0"/>
              <a:t>тощо</a:t>
            </a:r>
            <a:r>
              <a:rPr lang="ru-RU" sz="2000" dirty="0" smtClean="0"/>
              <a:t>) представлена як ресурс з </a:t>
            </a:r>
            <a:r>
              <a:rPr lang="ru-RU" sz="2000" dirty="0" err="1" smtClean="0"/>
              <a:t>унікальним</a:t>
            </a:r>
            <a:r>
              <a:rPr lang="ru-RU" sz="2000" dirty="0" smtClean="0"/>
              <a:t> </a:t>
            </a:r>
            <a:r>
              <a:rPr lang="en-US" sz="2000" dirty="0" smtClean="0"/>
              <a:t>URL. </a:t>
            </a:r>
            <a:r>
              <a:rPr lang="ru-RU" sz="2000" dirty="0" err="1" smtClean="0"/>
              <a:t>Наприклад</a:t>
            </a:r>
            <a:r>
              <a:rPr lang="ru-RU" sz="2000" dirty="0" smtClean="0"/>
              <a:t>:</a:t>
            </a:r>
          </a:p>
          <a:p>
            <a:endParaRPr lang="ru-RU" sz="2000" dirty="0" smtClean="0"/>
          </a:p>
          <a:p>
            <a:r>
              <a:rPr lang="ru-RU" sz="2000" dirty="0" err="1" smtClean="0"/>
              <a:t>Такий</a:t>
            </a:r>
            <a:r>
              <a:rPr lang="ru-RU" sz="2000" dirty="0" smtClean="0"/>
              <a:t> стиль </a:t>
            </a:r>
            <a:r>
              <a:rPr lang="ru-RU" sz="2000" dirty="0" err="1" smtClean="0"/>
              <a:t>дозволяє</a:t>
            </a:r>
            <a:r>
              <a:rPr lang="ru-RU" sz="2000" dirty="0" smtClean="0"/>
              <a:t>:</a:t>
            </a:r>
          </a:p>
          <a:p>
            <a:endParaRPr lang="ru-RU" sz="2000" dirty="0" smtClean="0"/>
          </a:p>
          <a:p>
            <a:r>
              <a:rPr lang="en-US" sz="2000" dirty="0" smtClean="0"/>
              <a:t>- </a:t>
            </a:r>
            <a:r>
              <a:rPr lang="ru-RU" sz="2000" dirty="0" smtClean="0"/>
              <a:t>легко </a:t>
            </a:r>
            <a:r>
              <a:rPr lang="ru-RU" sz="2000" dirty="0" err="1" smtClean="0"/>
              <a:t>підтримувати</a:t>
            </a:r>
            <a:r>
              <a:rPr lang="ru-RU" sz="2000" dirty="0" smtClean="0"/>
              <a:t> </a:t>
            </a:r>
            <a:r>
              <a:rPr lang="en-US" sz="2000" dirty="0" smtClean="0"/>
              <a:t>API,</a:t>
            </a:r>
          </a:p>
          <a:p>
            <a:r>
              <a:rPr lang="en-US" sz="2000" dirty="0" smtClean="0"/>
              <a:t>- </a:t>
            </a:r>
            <a:r>
              <a:rPr lang="ru-RU" sz="2000" dirty="0" err="1" smtClean="0"/>
              <a:t>зручно</a:t>
            </a:r>
            <a:r>
              <a:rPr lang="ru-RU" sz="2000" dirty="0" smtClean="0"/>
              <a:t> </a:t>
            </a:r>
            <a:r>
              <a:rPr lang="ru-RU" sz="2000" dirty="0" err="1" smtClean="0"/>
              <a:t>масштабувати</a:t>
            </a:r>
            <a:r>
              <a:rPr lang="ru-RU" sz="2000" dirty="0" smtClean="0"/>
              <a:t>,</a:t>
            </a:r>
          </a:p>
          <a:p>
            <a:r>
              <a:rPr lang="en-US" sz="2000" dirty="0" smtClean="0"/>
              <a:t>- </a:t>
            </a:r>
            <a:r>
              <a:rPr lang="ru-RU" sz="2000" dirty="0" err="1" smtClean="0"/>
              <a:t>інтуїтивно</a:t>
            </a:r>
            <a:r>
              <a:rPr lang="ru-RU" sz="2000" dirty="0" smtClean="0"/>
              <a:t> </a:t>
            </a:r>
            <a:r>
              <a:rPr lang="ru-RU" sz="2000" dirty="0" err="1" smtClean="0"/>
              <a:t>взаємодіяти</a:t>
            </a:r>
            <a:r>
              <a:rPr lang="ru-RU" sz="2000" dirty="0" smtClean="0"/>
              <a:t> з системою.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82552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z="1600" smtClean="0">
                <a:solidFill>
                  <a:srgbClr val="FF0000"/>
                </a:solidFill>
              </a:rPr>
              <a:t>8</a:t>
            </a:fld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8320" y="5588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Resource-Style API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74" y="1597024"/>
            <a:ext cx="7896225" cy="426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91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EB690-42B3-44AD-8EEE-2DBCA1D8EE75}" type="slidenum">
              <a:rPr lang="ru-RU" sz="1600" smtClean="0">
                <a:solidFill>
                  <a:srgbClr val="FF0000"/>
                </a:solidFill>
              </a:rPr>
              <a:t>9</a:t>
            </a:fld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8320" y="5588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 smtClean="0">
                <a:solidFill>
                  <a:srgbClr val="FF0000"/>
                </a:solidFill>
              </a:rPr>
              <a:t>Використані технології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84" y="1249680"/>
            <a:ext cx="2725615" cy="28346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536" y="4304377"/>
            <a:ext cx="3074358" cy="184461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3625155"/>
            <a:ext cx="2301569" cy="273119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798320"/>
            <a:ext cx="2637872" cy="17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8836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602</Words>
  <Application>Microsoft Office PowerPoint</Application>
  <PresentationFormat>Широкоэкранный</PresentationFormat>
  <Paragraphs>89</Paragraphs>
  <Slides>18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Учетная запись Майкрософт</cp:lastModifiedBy>
  <cp:revision>13</cp:revision>
  <dcterms:created xsi:type="dcterms:W3CDTF">2025-05-31T05:10:18Z</dcterms:created>
  <dcterms:modified xsi:type="dcterms:W3CDTF">2025-06-06T13:00:05Z</dcterms:modified>
</cp:coreProperties>
</file>